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76" r:id="rId2"/>
  </p:sldMasterIdLst>
  <p:notesMasterIdLst>
    <p:notesMasterId r:id="rId92"/>
  </p:notesMasterIdLst>
  <p:sldIdLst>
    <p:sldId id="1340" r:id="rId3"/>
    <p:sldId id="1312" r:id="rId4"/>
    <p:sldId id="1372" r:id="rId5"/>
    <p:sldId id="1375" r:id="rId6"/>
    <p:sldId id="1373" r:id="rId7"/>
    <p:sldId id="1326" r:id="rId8"/>
    <p:sldId id="361" r:id="rId9"/>
    <p:sldId id="358" r:id="rId10"/>
    <p:sldId id="432" r:id="rId11"/>
    <p:sldId id="1376" r:id="rId12"/>
    <p:sldId id="372" r:id="rId13"/>
    <p:sldId id="434" r:id="rId14"/>
    <p:sldId id="1350" r:id="rId15"/>
    <p:sldId id="1351" r:id="rId16"/>
    <p:sldId id="401" r:id="rId17"/>
    <p:sldId id="446" r:id="rId18"/>
    <p:sldId id="1309" r:id="rId19"/>
    <p:sldId id="413" r:id="rId20"/>
    <p:sldId id="402" r:id="rId21"/>
    <p:sldId id="1310" r:id="rId22"/>
    <p:sldId id="435" r:id="rId23"/>
    <p:sldId id="438" r:id="rId24"/>
    <p:sldId id="1377" r:id="rId25"/>
    <p:sldId id="436" r:id="rId26"/>
    <p:sldId id="1378" r:id="rId27"/>
    <p:sldId id="1379" r:id="rId28"/>
    <p:sldId id="1380" r:id="rId29"/>
    <p:sldId id="1304" r:id="rId30"/>
    <p:sldId id="1313" r:id="rId31"/>
    <p:sldId id="1311" r:id="rId32"/>
    <p:sldId id="1302" r:id="rId33"/>
    <p:sldId id="1314" r:id="rId34"/>
    <p:sldId id="1315" r:id="rId35"/>
    <p:sldId id="1318" r:id="rId36"/>
    <p:sldId id="1319" r:id="rId37"/>
    <p:sldId id="1325" r:id="rId38"/>
    <p:sldId id="1320" r:id="rId39"/>
    <p:sldId id="1321" r:id="rId40"/>
    <p:sldId id="1322" r:id="rId41"/>
    <p:sldId id="1324" r:id="rId42"/>
    <p:sldId id="1352" r:id="rId43"/>
    <p:sldId id="1327" r:id="rId44"/>
    <p:sldId id="1328" r:id="rId45"/>
    <p:sldId id="1353" r:id="rId46"/>
    <p:sldId id="1329" r:id="rId47"/>
    <p:sldId id="1331" r:id="rId48"/>
    <p:sldId id="1330" r:id="rId49"/>
    <p:sldId id="1382" r:id="rId50"/>
    <p:sldId id="1323" r:id="rId51"/>
    <p:sldId id="1332" r:id="rId52"/>
    <p:sldId id="1333" r:id="rId53"/>
    <p:sldId id="1334" r:id="rId54"/>
    <p:sldId id="1383" r:id="rId55"/>
    <p:sldId id="1335" r:id="rId56"/>
    <p:sldId id="1336" r:id="rId57"/>
    <p:sldId id="1337" r:id="rId58"/>
    <p:sldId id="1338" r:id="rId59"/>
    <p:sldId id="1339" r:id="rId60"/>
    <p:sldId id="1341" r:id="rId61"/>
    <p:sldId id="1349" r:id="rId62"/>
    <p:sldId id="1342" r:id="rId63"/>
    <p:sldId id="1305" r:id="rId64"/>
    <p:sldId id="1343" r:id="rId65"/>
    <p:sldId id="1344" r:id="rId66"/>
    <p:sldId id="1345" r:id="rId67"/>
    <p:sldId id="1346" r:id="rId68"/>
    <p:sldId id="1347" r:id="rId69"/>
    <p:sldId id="1348" r:id="rId70"/>
    <p:sldId id="1355" r:id="rId71"/>
    <p:sldId id="1370" r:id="rId72"/>
    <p:sldId id="1381" r:id="rId73"/>
    <p:sldId id="1354" r:id="rId74"/>
    <p:sldId id="257" r:id="rId75"/>
    <p:sldId id="1374" r:id="rId76"/>
    <p:sldId id="1369" r:id="rId77"/>
    <p:sldId id="1356" r:id="rId78"/>
    <p:sldId id="1357" r:id="rId79"/>
    <p:sldId id="1358" r:id="rId80"/>
    <p:sldId id="1359" r:id="rId81"/>
    <p:sldId id="1360" r:id="rId82"/>
    <p:sldId id="1361" r:id="rId83"/>
    <p:sldId id="1362" r:id="rId84"/>
    <p:sldId id="1365" r:id="rId85"/>
    <p:sldId id="1363" r:id="rId86"/>
    <p:sldId id="1364" r:id="rId87"/>
    <p:sldId id="1368" r:id="rId88"/>
    <p:sldId id="1366" r:id="rId89"/>
    <p:sldId id="1367" r:id="rId90"/>
    <p:sldId id="1371" r:id="rId91"/>
  </p:sldIdLst>
  <p:sldSz cx="12192000" cy="6858000"/>
  <p:notesSz cx="6858000" cy="9144000"/>
  <p:embeddedFontLs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Calibri Light" panose="020F0302020204030204" pitchFamily="34" charset="0"/>
      <p:regular r:id="rId97"/>
      <p:italic r:id="rId98"/>
    </p:embeddedFont>
    <p:embeddedFont>
      <p:font typeface="Cambria Math" panose="02040503050406030204" pitchFamily="18" charset="0"/>
      <p:regular r:id="rId99"/>
    </p:embeddedFont>
    <p:embeddedFont>
      <p:font typeface="Montserrat" panose="00000500000000000000" pitchFamily="2" charset="0"/>
      <p:regular r:id="rId100"/>
      <p:bold r:id="rId101"/>
      <p:italic r:id="rId102"/>
      <p:boldItalic r:id="rId103"/>
    </p:embeddedFont>
    <p:embeddedFont>
      <p:font typeface="Montserrat SemiBold" panose="00000700000000000000" pitchFamily="2" charset="0"/>
      <p:bold r:id="rId104"/>
      <p:boldItalic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E6E6"/>
    <a:srgbClr val="FF9F1C"/>
    <a:srgbClr val="1942A6"/>
    <a:srgbClr val="7B93CC"/>
    <a:srgbClr val="9D399D"/>
    <a:srgbClr val="F0D5CF"/>
    <a:srgbClr val="FF5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31" autoAdjust="0"/>
    <p:restoredTop sz="95226" autoAdjust="0"/>
  </p:normalViewPr>
  <p:slideViewPr>
    <p:cSldViewPr snapToGrid="0" snapToObjects="1">
      <p:cViewPr varScale="1">
        <p:scale>
          <a:sx n="76" d="100"/>
          <a:sy n="76" d="100"/>
        </p:scale>
        <p:origin x="8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viewProps" Target="view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0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font" Target="fonts/font3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1.fntdata"/><Relationship Id="rId108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ableStyles" Target="tableStyle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8.fntdata"/><Relationship Id="rId105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4F5875-3A18-4C3E-968D-CD4DC83B06DE}" type="doc">
      <dgm:prSet loTypeId="urn:microsoft.com/office/officeart/2005/8/layout/default" loCatId="list" qsTypeId="urn:microsoft.com/office/officeart/2005/8/quickstyle/3d3" qsCatId="3D" csTypeId="urn:microsoft.com/office/officeart/2005/8/colors/accent4_4" csCatId="accent4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225F14E7-D9EA-437B-B000-091F92F09E9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CA" dirty="0">
              <a:solidFill>
                <a:schemeClr val="tx1"/>
              </a:solidFill>
            </a:rPr>
            <a:t>Imputation</a:t>
          </a:r>
          <a:endParaRPr lang="en-US" dirty="0">
            <a:solidFill>
              <a:schemeClr val="tx1"/>
            </a:solidFill>
          </a:endParaRPr>
        </a:p>
      </dgm:t>
    </dgm:pt>
    <dgm:pt modelId="{CA3DEB87-F474-4569-AEEF-336E715F8EE8}" type="parTrans" cxnId="{6568E7DB-1338-49E9-A908-158DEC70B9BD}">
      <dgm:prSet/>
      <dgm:spPr/>
      <dgm:t>
        <a:bodyPr/>
        <a:lstStyle/>
        <a:p>
          <a:endParaRPr lang="en-US"/>
        </a:p>
      </dgm:t>
    </dgm:pt>
    <dgm:pt modelId="{27558E1C-277D-4EDC-B3F1-DE3FD3BA2E07}" type="sibTrans" cxnId="{6568E7DB-1338-49E9-A908-158DEC70B9BD}">
      <dgm:prSet/>
      <dgm:spPr/>
      <dgm:t>
        <a:bodyPr/>
        <a:lstStyle/>
        <a:p>
          <a:endParaRPr lang="en-US"/>
        </a:p>
      </dgm:t>
    </dgm:pt>
    <dgm:pt modelId="{258321A0-BA9E-4F1A-A349-2874F7816BF4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CA" dirty="0">
              <a:solidFill>
                <a:schemeClr val="tx1"/>
              </a:solidFill>
            </a:rPr>
            <a:t>Handling Outliers</a:t>
          </a:r>
        </a:p>
      </dgm:t>
    </dgm:pt>
    <dgm:pt modelId="{2C76FA94-C1CB-44DF-9B62-391300DCA795}" type="parTrans" cxnId="{88F35F17-EEE3-4929-A73C-E9C5DA1F1FDC}">
      <dgm:prSet/>
      <dgm:spPr/>
      <dgm:t>
        <a:bodyPr/>
        <a:lstStyle/>
        <a:p>
          <a:endParaRPr lang="en-US"/>
        </a:p>
      </dgm:t>
    </dgm:pt>
    <dgm:pt modelId="{E4198359-C094-455E-B198-7DEA60AFDC8D}" type="sibTrans" cxnId="{88F35F17-EEE3-4929-A73C-E9C5DA1F1FDC}">
      <dgm:prSet/>
      <dgm:spPr/>
      <dgm:t>
        <a:bodyPr/>
        <a:lstStyle/>
        <a:p>
          <a:endParaRPr lang="en-US"/>
        </a:p>
      </dgm:t>
    </dgm:pt>
    <dgm:pt modelId="{20473E1A-BA85-4062-B94D-80696F87185A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CA" dirty="0">
              <a:solidFill>
                <a:schemeClr val="tx1"/>
              </a:solidFill>
            </a:rPr>
            <a:t>Binning</a:t>
          </a:r>
        </a:p>
      </dgm:t>
    </dgm:pt>
    <dgm:pt modelId="{30299BA7-ED5A-44B3-A567-770F0CF537C8}" type="parTrans" cxnId="{AF4B4FB2-CBE0-4C3D-9BCE-D4429B6D5141}">
      <dgm:prSet/>
      <dgm:spPr/>
      <dgm:t>
        <a:bodyPr/>
        <a:lstStyle/>
        <a:p>
          <a:endParaRPr lang="en-US"/>
        </a:p>
      </dgm:t>
    </dgm:pt>
    <dgm:pt modelId="{A6ADDCED-2B9C-4D7D-BDD6-B91AC57D2D8C}" type="sibTrans" cxnId="{AF4B4FB2-CBE0-4C3D-9BCE-D4429B6D5141}">
      <dgm:prSet/>
      <dgm:spPr/>
      <dgm:t>
        <a:bodyPr/>
        <a:lstStyle/>
        <a:p>
          <a:endParaRPr lang="en-US"/>
        </a:p>
      </dgm:t>
    </dgm:pt>
    <dgm:pt modelId="{BC79CB9F-6852-4543-A6CD-A59E761DCA77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CA" dirty="0">
              <a:solidFill>
                <a:schemeClr val="tx1"/>
              </a:solidFill>
            </a:rPr>
            <a:t>Log Transform</a:t>
          </a:r>
        </a:p>
      </dgm:t>
    </dgm:pt>
    <dgm:pt modelId="{86C45F79-8876-4D22-B34B-255B1936D8D0}" type="parTrans" cxnId="{04C998BF-0AC9-4B1A-BEF4-65CF75F0E5AB}">
      <dgm:prSet/>
      <dgm:spPr/>
      <dgm:t>
        <a:bodyPr/>
        <a:lstStyle/>
        <a:p>
          <a:endParaRPr lang="en-US"/>
        </a:p>
      </dgm:t>
    </dgm:pt>
    <dgm:pt modelId="{2B8EA120-BBD1-4B39-8F9C-8FC0EA2B20B7}" type="sibTrans" cxnId="{04C998BF-0AC9-4B1A-BEF4-65CF75F0E5AB}">
      <dgm:prSet/>
      <dgm:spPr/>
      <dgm:t>
        <a:bodyPr/>
        <a:lstStyle/>
        <a:p>
          <a:endParaRPr lang="en-US"/>
        </a:p>
      </dgm:t>
    </dgm:pt>
    <dgm:pt modelId="{9A092E75-C0B5-4091-978B-542C6CB4F823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CA" dirty="0">
              <a:solidFill>
                <a:schemeClr val="tx1"/>
              </a:solidFill>
            </a:rPr>
            <a:t>One-Hot Encoding</a:t>
          </a:r>
        </a:p>
      </dgm:t>
    </dgm:pt>
    <dgm:pt modelId="{C4365656-F2AC-42AF-8FFB-8734B473D8DB}" type="parTrans" cxnId="{205E3710-3E7B-45C9-ABAA-77F9869A847C}">
      <dgm:prSet/>
      <dgm:spPr/>
      <dgm:t>
        <a:bodyPr/>
        <a:lstStyle/>
        <a:p>
          <a:endParaRPr lang="en-US"/>
        </a:p>
      </dgm:t>
    </dgm:pt>
    <dgm:pt modelId="{D8DE8F46-3FBF-40B4-901E-04EE1AAE872D}" type="sibTrans" cxnId="{205E3710-3E7B-45C9-ABAA-77F9869A847C}">
      <dgm:prSet/>
      <dgm:spPr/>
      <dgm:t>
        <a:bodyPr/>
        <a:lstStyle/>
        <a:p>
          <a:endParaRPr lang="en-US"/>
        </a:p>
      </dgm:t>
    </dgm:pt>
    <dgm:pt modelId="{20428FDC-7867-461E-BA6E-7DEE98C01F33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CA" dirty="0">
              <a:solidFill>
                <a:schemeClr val="tx1"/>
              </a:solidFill>
            </a:rPr>
            <a:t>Feature Split</a:t>
          </a:r>
        </a:p>
      </dgm:t>
    </dgm:pt>
    <dgm:pt modelId="{4889C263-BD3A-4F84-A1DB-81D263DF1FC0}" type="parTrans" cxnId="{FA702A44-017B-4A33-AD3B-894A8FCB4B31}">
      <dgm:prSet/>
      <dgm:spPr/>
      <dgm:t>
        <a:bodyPr/>
        <a:lstStyle/>
        <a:p>
          <a:endParaRPr lang="en-US"/>
        </a:p>
      </dgm:t>
    </dgm:pt>
    <dgm:pt modelId="{12E54F40-4D33-45FF-A1FD-399651C9DC44}" type="sibTrans" cxnId="{FA702A44-017B-4A33-AD3B-894A8FCB4B31}">
      <dgm:prSet/>
      <dgm:spPr/>
      <dgm:t>
        <a:bodyPr/>
        <a:lstStyle/>
        <a:p>
          <a:endParaRPr lang="en-US"/>
        </a:p>
      </dgm:t>
    </dgm:pt>
    <dgm:pt modelId="{7DD5C9F9-C972-45FF-83DA-DBB5CF516423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CA" dirty="0">
              <a:solidFill>
                <a:schemeClr val="tx1"/>
              </a:solidFill>
            </a:rPr>
            <a:t>Scaling</a:t>
          </a:r>
        </a:p>
      </dgm:t>
    </dgm:pt>
    <dgm:pt modelId="{D02F2EA4-BEAD-42E1-A9D9-7DA939B1F83A}" type="parTrans" cxnId="{A9C55121-25A4-44BC-93CE-3CB1D63227CD}">
      <dgm:prSet/>
      <dgm:spPr/>
      <dgm:t>
        <a:bodyPr/>
        <a:lstStyle/>
        <a:p>
          <a:endParaRPr lang="en-US"/>
        </a:p>
      </dgm:t>
    </dgm:pt>
    <dgm:pt modelId="{35FF5188-D6B1-4A50-9F7A-A0DB85180178}" type="sibTrans" cxnId="{A9C55121-25A4-44BC-93CE-3CB1D63227CD}">
      <dgm:prSet/>
      <dgm:spPr/>
      <dgm:t>
        <a:bodyPr/>
        <a:lstStyle/>
        <a:p>
          <a:endParaRPr lang="en-US"/>
        </a:p>
      </dgm:t>
    </dgm:pt>
    <dgm:pt modelId="{972DA28E-6900-4CF5-A869-EDFAEA4601F1}" type="pres">
      <dgm:prSet presAssocID="{A74F5875-3A18-4C3E-968D-CD4DC83B06DE}" presName="diagram" presStyleCnt="0">
        <dgm:presLayoutVars>
          <dgm:dir/>
          <dgm:resizeHandles val="exact"/>
        </dgm:presLayoutVars>
      </dgm:prSet>
      <dgm:spPr/>
    </dgm:pt>
    <dgm:pt modelId="{614B0924-5856-42FB-A6BF-84E197208665}" type="pres">
      <dgm:prSet presAssocID="{225F14E7-D9EA-437B-B000-091F92F09E9D}" presName="node" presStyleLbl="node1" presStyleIdx="0" presStyleCnt="7">
        <dgm:presLayoutVars>
          <dgm:bulletEnabled val="1"/>
        </dgm:presLayoutVars>
      </dgm:prSet>
      <dgm:spPr/>
    </dgm:pt>
    <dgm:pt modelId="{C0967998-2661-4046-8CD4-BCE7288FE0EF}" type="pres">
      <dgm:prSet presAssocID="{27558E1C-277D-4EDC-B3F1-DE3FD3BA2E0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30B8381-BC46-4078-B28F-9CAB9D91FB07}" type="pres">
      <dgm:prSet presAssocID="{258321A0-BA9E-4F1A-A349-2874F7816BF4}" presName="node" presStyleLbl="node1" presStyleIdx="1" presStyleCnt="7">
        <dgm:presLayoutVars>
          <dgm:bulletEnabled val="1"/>
        </dgm:presLayoutVars>
      </dgm:prSet>
      <dgm:spPr/>
    </dgm:pt>
    <dgm:pt modelId="{BFD80817-9FF4-49D8-91E1-52AC1CD16D56}" type="pres">
      <dgm:prSet presAssocID="{E4198359-C094-455E-B198-7DEA60AFDC8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4E1DF6F-C3FF-45DD-846C-E37BDD81240F}" type="pres">
      <dgm:prSet presAssocID="{20473E1A-BA85-4062-B94D-80696F87185A}" presName="node" presStyleLbl="node1" presStyleIdx="2" presStyleCnt="7">
        <dgm:presLayoutVars>
          <dgm:bulletEnabled val="1"/>
        </dgm:presLayoutVars>
      </dgm:prSet>
      <dgm:spPr/>
    </dgm:pt>
    <dgm:pt modelId="{B0FBB276-A574-46E9-8B26-EDC4A877F2D4}" type="pres">
      <dgm:prSet presAssocID="{A6ADDCED-2B9C-4D7D-BDD6-B91AC57D2D8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557F3E0F-1736-4F56-B126-F4A193E8CF46}" type="pres">
      <dgm:prSet presAssocID="{BC79CB9F-6852-4543-A6CD-A59E761DCA77}" presName="node" presStyleLbl="node1" presStyleIdx="3" presStyleCnt="7">
        <dgm:presLayoutVars>
          <dgm:bulletEnabled val="1"/>
        </dgm:presLayoutVars>
      </dgm:prSet>
      <dgm:spPr/>
    </dgm:pt>
    <dgm:pt modelId="{B2F99FEC-EBDD-4A8C-8F88-F2ACCAA3A70D}" type="pres">
      <dgm:prSet presAssocID="{2B8EA120-BBD1-4B39-8F9C-8FC0EA2B20B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64DF55-4024-43DF-B1A4-81B4250874FE}" type="pres">
      <dgm:prSet presAssocID="{9A092E75-C0B5-4091-978B-542C6CB4F823}" presName="node" presStyleLbl="node1" presStyleIdx="4" presStyleCnt="7">
        <dgm:presLayoutVars>
          <dgm:bulletEnabled val="1"/>
        </dgm:presLayoutVars>
      </dgm:prSet>
      <dgm:spPr/>
    </dgm:pt>
    <dgm:pt modelId="{1F723AEA-32F4-42DD-8BBB-ACDE9E53579E}" type="pres">
      <dgm:prSet presAssocID="{D8DE8F46-3FBF-40B4-901E-04EE1AAE872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FBE2681E-FAA7-437F-9A9A-99DD5CB0E112}" type="pres">
      <dgm:prSet presAssocID="{20428FDC-7867-461E-BA6E-7DEE98C01F33}" presName="node" presStyleLbl="node1" presStyleIdx="5" presStyleCnt="7">
        <dgm:presLayoutVars>
          <dgm:bulletEnabled val="1"/>
        </dgm:presLayoutVars>
      </dgm:prSet>
      <dgm:spPr/>
    </dgm:pt>
    <dgm:pt modelId="{4D07710E-7550-49C9-99AF-3C2C5D348F49}" type="pres">
      <dgm:prSet presAssocID="{12E54F40-4D33-45FF-A1FD-399651C9DC44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0508530-7A97-4ED8-8439-E3F0882BE891}" type="pres">
      <dgm:prSet presAssocID="{7DD5C9F9-C972-45FF-83DA-DBB5CF516423}" presName="node" presStyleLbl="node1" presStyleIdx="6" presStyleCnt="7">
        <dgm:presLayoutVars>
          <dgm:bulletEnabled val="1"/>
        </dgm:presLayoutVars>
      </dgm:prSet>
      <dgm:spPr/>
    </dgm:pt>
  </dgm:ptLst>
  <dgm:cxnLst>
    <dgm:cxn modelId="{205E3710-3E7B-45C9-ABAA-77F9869A847C}" srcId="{A74F5875-3A18-4C3E-968D-CD4DC83B06DE}" destId="{9A092E75-C0B5-4091-978B-542C6CB4F823}" srcOrd="4" destOrd="0" parTransId="{C4365656-F2AC-42AF-8FFB-8734B473D8DB}" sibTransId="{D8DE8F46-3FBF-40B4-901E-04EE1AAE872D}"/>
    <dgm:cxn modelId="{88F35F17-EEE3-4929-A73C-E9C5DA1F1FDC}" srcId="{A74F5875-3A18-4C3E-968D-CD4DC83B06DE}" destId="{258321A0-BA9E-4F1A-A349-2874F7816BF4}" srcOrd="1" destOrd="0" parTransId="{2C76FA94-C1CB-44DF-9B62-391300DCA795}" sibTransId="{E4198359-C094-455E-B198-7DEA60AFDC8D}"/>
    <dgm:cxn modelId="{A9C55121-25A4-44BC-93CE-3CB1D63227CD}" srcId="{A74F5875-3A18-4C3E-968D-CD4DC83B06DE}" destId="{7DD5C9F9-C972-45FF-83DA-DBB5CF516423}" srcOrd="6" destOrd="0" parTransId="{D02F2EA4-BEAD-42E1-A9D9-7DA939B1F83A}" sibTransId="{35FF5188-D6B1-4A50-9F7A-A0DB85180178}"/>
    <dgm:cxn modelId="{866A0124-4A84-4225-B108-8B1538FCDFDF}" type="presOf" srcId="{20428FDC-7867-461E-BA6E-7DEE98C01F33}" destId="{FBE2681E-FAA7-437F-9A9A-99DD5CB0E112}" srcOrd="0" destOrd="0" presId="urn:microsoft.com/office/officeart/2005/8/layout/default"/>
    <dgm:cxn modelId="{E5D74E42-BBA5-476F-B95F-69FE5AB22379}" type="presOf" srcId="{7DD5C9F9-C972-45FF-83DA-DBB5CF516423}" destId="{C0508530-7A97-4ED8-8439-E3F0882BE891}" srcOrd="0" destOrd="0" presId="urn:microsoft.com/office/officeart/2005/8/layout/default"/>
    <dgm:cxn modelId="{FA702A44-017B-4A33-AD3B-894A8FCB4B31}" srcId="{A74F5875-3A18-4C3E-968D-CD4DC83B06DE}" destId="{20428FDC-7867-461E-BA6E-7DEE98C01F33}" srcOrd="5" destOrd="0" parTransId="{4889C263-BD3A-4F84-A1DB-81D263DF1FC0}" sibTransId="{12E54F40-4D33-45FF-A1FD-399651C9DC44}"/>
    <dgm:cxn modelId="{56DD3B82-4E42-483C-BA17-CF1163506C30}" type="presOf" srcId="{BC79CB9F-6852-4543-A6CD-A59E761DCA77}" destId="{557F3E0F-1736-4F56-B126-F4A193E8CF46}" srcOrd="0" destOrd="0" presId="urn:microsoft.com/office/officeart/2005/8/layout/default"/>
    <dgm:cxn modelId="{68CFAE93-06CC-4A12-A3B6-350AD5E5C932}" type="presOf" srcId="{225F14E7-D9EA-437B-B000-091F92F09E9D}" destId="{614B0924-5856-42FB-A6BF-84E197208665}" srcOrd="0" destOrd="0" presId="urn:microsoft.com/office/officeart/2005/8/layout/default"/>
    <dgm:cxn modelId="{AF4B4FB2-CBE0-4C3D-9BCE-D4429B6D5141}" srcId="{A74F5875-3A18-4C3E-968D-CD4DC83B06DE}" destId="{20473E1A-BA85-4062-B94D-80696F87185A}" srcOrd="2" destOrd="0" parTransId="{30299BA7-ED5A-44B3-A567-770F0CF537C8}" sibTransId="{A6ADDCED-2B9C-4D7D-BDD6-B91AC57D2D8C}"/>
    <dgm:cxn modelId="{AAA091BD-EC99-4B7F-BA86-FA0E02B4AB31}" type="presOf" srcId="{9A092E75-C0B5-4091-978B-542C6CB4F823}" destId="{7264DF55-4024-43DF-B1A4-81B4250874FE}" srcOrd="0" destOrd="0" presId="urn:microsoft.com/office/officeart/2005/8/layout/default"/>
    <dgm:cxn modelId="{04C998BF-0AC9-4B1A-BEF4-65CF75F0E5AB}" srcId="{A74F5875-3A18-4C3E-968D-CD4DC83B06DE}" destId="{BC79CB9F-6852-4543-A6CD-A59E761DCA77}" srcOrd="3" destOrd="0" parTransId="{86C45F79-8876-4D22-B34B-255B1936D8D0}" sibTransId="{2B8EA120-BBD1-4B39-8F9C-8FC0EA2B20B7}"/>
    <dgm:cxn modelId="{601049D1-BFD3-499F-9B40-04CD3A016D63}" type="presOf" srcId="{A74F5875-3A18-4C3E-968D-CD4DC83B06DE}" destId="{972DA28E-6900-4CF5-A869-EDFAEA4601F1}" srcOrd="0" destOrd="0" presId="urn:microsoft.com/office/officeart/2005/8/layout/default"/>
    <dgm:cxn modelId="{6568E7DB-1338-49E9-A908-158DEC70B9BD}" srcId="{A74F5875-3A18-4C3E-968D-CD4DC83B06DE}" destId="{225F14E7-D9EA-437B-B000-091F92F09E9D}" srcOrd="0" destOrd="0" parTransId="{CA3DEB87-F474-4569-AEEF-336E715F8EE8}" sibTransId="{27558E1C-277D-4EDC-B3F1-DE3FD3BA2E07}"/>
    <dgm:cxn modelId="{89167CE4-0CC0-4F3E-B5B6-8B438A1A31AB}" type="presOf" srcId="{20473E1A-BA85-4062-B94D-80696F87185A}" destId="{B4E1DF6F-C3FF-45DD-846C-E37BDD81240F}" srcOrd="0" destOrd="0" presId="urn:microsoft.com/office/officeart/2005/8/layout/default"/>
    <dgm:cxn modelId="{783DAAE4-D504-43B9-A752-B7A0E3530034}" type="presOf" srcId="{258321A0-BA9E-4F1A-A349-2874F7816BF4}" destId="{130B8381-BC46-4078-B28F-9CAB9D91FB07}" srcOrd="0" destOrd="0" presId="urn:microsoft.com/office/officeart/2005/8/layout/default"/>
    <dgm:cxn modelId="{9D1ECA91-5BD5-445A-9A50-59CCC786E688}" type="presParOf" srcId="{972DA28E-6900-4CF5-A869-EDFAEA4601F1}" destId="{614B0924-5856-42FB-A6BF-84E197208665}" srcOrd="0" destOrd="0" presId="urn:microsoft.com/office/officeart/2005/8/layout/default"/>
    <dgm:cxn modelId="{AB4F5BB0-740C-45DA-A1D1-C5E06E116DC0}" type="presParOf" srcId="{972DA28E-6900-4CF5-A869-EDFAEA4601F1}" destId="{C0967998-2661-4046-8CD4-BCE7288FE0EF}" srcOrd="1" destOrd="0" presId="urn:microsoft.com/office/officeart/2005/8/layout/default"/>
    <dgm:cxn modelId="{4CB5D6A9-EC4E-4172-84F9-3F63C9D39A26}" type="presParOf" srcId="{972DA28E-6900-4CF5-A869-EDFAEA4601F1}" destId="{130B8381-BC46-4078-B28F-9CAB9D91FB07}" srcOrd="2" destOrd="0" presId="urn:microsoft.com/office/officeart/2005/8/layout/default"/>
    <dgm:cxn modelId="{826667B4-4341-4CEA-B0E9-AF4FBA8C5649}" type="presParOf" srcId="{972DA28E-6900-4CF5-A869-EDFAEA4601F1}" destId="{BFD80817-9FF4-49D8-91E1-52AC1CD16D56}" srcOrd="3" destOrd="0" presId="urn:microsoft.com/office/officeart/2005/8/layout/default"/>
    <dgm:cxn modelId="{3E7050F1-ED11-4FFA-A188-224E224EAC6D}" type="presParOf" srcId="{972DA28E-6900-4CF5-A869-EDFAEA4601F1}" destId="{B4E1DF6F-C3FF-45DD-846C-E37BDD81240F}" srcOrd="4" destOrd="0" presId="urn:microsoft.com/office/officeart/2005/8/layout/default"/>
    <dgm:cxn modelId="{9DFF0AC5-06E8-428B-A2BA-3151D85904B1}" type="presParOf" srcId="{972DA28E-6900-4CF5-A869-EDFAEA4601F1}" destId="{B0FBB276-A574-46E9-8B26-EDC4A877F2D4}" srcOrd="5" destOrd="0" presId="urn:microsoft.com/office/officeart/2005/8/layout/default"/>
    <dgm:cxn modelId="{18EF717E-33B1-4212-8E64-6CA93CC85E50}" type="presParOf" srcId="{972DA28E-6900-4CF5-A869-EDFAEA4601F1}" destId="{557F3E0F-1736-4F56-B126-F4A193E8CF46}" srcOrd="6" destOrd="0" presId="urn:microsoft.com/office/officeart/2005/8/layout/default"/>
    <dgm:cxn modelId="{AC0752A1-A29C-408F-A8B9-4F23FDBE4C03}" type="presParOf" srcId="{972DA28E-6900-4CF5-A869-EDFAEA4601F1}" destId="{B2F99FEC-EBDD-4A8C-8F88-F2ACCAA3A70D}" srcOrd="7" destOrd="0" presId="urn:microsoft.com/office/officeart/2005/8/layout/default"/>
    <dgm:cxn modelId="{BF759509-7CD6-4241-BC38-4D5CFE8A36DC}" type="presParOf" srcId="{972DA28E-6900-4CF5-A869-EDFAEA4601F1}" destId="{7264DF55-4024-43DF-B1A4-81B4250874FE}" srcOrd="8" destOrd="0" presId="urn:microsoft.com/office/officeart/2005/8/layout/default"/>
    <dgm:cxn modelId="{44143EDB-E9D4-41A3-B2B3-93E0ADA30D95}" type="presParOf" srcId="{972DA28E-6900-4CF5-A869-EDFAEA4601F1}" destId="{1F723AEA-32F4-42DD-8BBB-ACDE9E53579E}" srcOrd="9" destOrd="0" presId="urn:microsoft.com/office/officeart/2005/8/layout/default"/>
    <dgm:cxn modelId="{C44CBB6B-F15C-450A-AFC2-3D3EDCD12A82}" type="presParOf" srcId="{972DA28E-6900-4CF5-A869-EDFAEA4601F1}" destId="{FBE2681E-FAA7-437F-9A9A-99DD5CB0E112}" srcOrd="10" destOrd="0" presId="urn:microsoft.com/office/officeart/2005/8/layout/default"/>
    <dgm:cxn modelId="{113C15C6-DD90-4A8F-9071-FF0331FC2B21}" type="presParOf" srcId="{972DA28E-6900-4CF5-A869-EDFAEA4601F1}" destId="{4D07710E-7550-49C9-99AF-3C2C5D348F49}" srcOrd="11" destOrd="0" presId="urn:microsoft.com/office/officeart/2005/8/layout/default"/>
    <dgm:cxn modelId="{44FCCA1C-FBA8-4096-800F-F7829B47DD2D}" type="presParOf" srcId="{972DA28E-6900-4CF5-A869-EDFAEA4601F1}" destId="{C0508530-7A97-4ED8-8439-E3F0882BE89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4B0924-5856-42FB-A6BF-84E197208665}">
      <dsp:nvSpPr>
        <dsp:cNvPr id="0" name=""/>
        <dsp:cNvSpPr/>
      </dsp:nvSpPr>
      <dsp:spPr>
        <a:xfrm>
          <a:off x="578735" y="1104"/>
          <a:ext cx="2531966" cy="1519179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 dirty="0">
              <a:solidFill>
                <a:schemeClr val="tx1"/>
              </a:solidFill>
            </a:rPr>
            <a:t>Imputation</a:t>
          </a:r>
          <a:endParaRPr lang="en-US" sz="3900" kern="1200" dirty="0">
            <a:solidFill>
              <a:schemeClr val="tx1"/>
            </a:solidFill>
          </a:endParaRPr>
        </a:p>
      </dsp:txBody>
      <dsp:txXfrm>
        <a:off x="578735" y="1104"/>
        <a:ext cx="2531966" cy="1519179"/>
      </dsp:txXfrm>
    </dsp:sp>
    <dsp:sp modelId="{130B8381-BC46-4078-B28F-9CAB9D91FB07}">
      <dsp:nvSpPr>
        <dsp:cNvPr id="0" name=""/>
        <dsp:cNvSpPr/>
      </dsp:nvSpPr>
      <dsp:spPr>
        <a:xfrm>
          <a:off x="3363898" y="1104"/>
          <a:ext cx="2531966" cy="1519179"/>
        </a:xfrm>
        <a:prstGeom prst="rect">
          <a:avLst/>
        </a:prstGeom>
        <a:solidFill>
          <a:schemeClr val="accent4">
            <a:shade val="50000"/>
            <a:hueOff val="-169773"/>
            <a:satOff val="0"/>
            <a:lumOff val="13801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 dirty="0">
              <a:solidFill>
                <a:schemeClr val="tx1"/>
              </a:solidFill>
            </a:rPr>
            <a:t>Handling Outliers</a:t>
          </a:r>
        </a:p>
      </dsp:txBody>
      <dsp:txXfrm>
        <a:off x="3363898" y="1104"/>
        <a:ext cx="2531966" cy="1519179"/>
      </dsp:txXfrm>
    </dsp:sp>
    <dsp:sp modelId="{B4E1DF6F-C3FF-45DD-846C-E37BDD81240F}">
      <dsp:nvSpPr>
        <dsp:cNvPr id="0" name=""/>
        <dsp:cNvSpPr/>
      </dsp:nvSpPr>
      <dsp:spPr>
        <a:xfrm>
          <a:off x="6149061" y="1104"/>
          <a:ext cx="2531966" cy="1519179"/>
        </a:xfrm>
        <a:prstGeom prst="rect">
          <a:avLst/>
        </a:prstGeom>
        <a:solidFill>
          <a:schemeClr val="accent4">
            <a:shade val="50000"/>
            <a:hueOff val="-339545"/>
            <a:satOff val="0"/>
            <a:lumOff val="27602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 dirty="0">
              <a:solidFill>
                <a:schemeClr val="tx1"/>
              </a:solidFill>
            </a:rPr>
            <a:t>Binning</a:t>
          </a:r>
        </a:p>
      </dsp:txBody>
      <dsp:txXfrm>
        <a:off x="6149061" y="1104"/>
        <a:ext cx="2531966" cy="1519179"/>
      </dsp:txXfrm>
    </dsp:sp>
    <dsp:sp modelId="{557F3E0F-1736-4F56-B126-F4A193E8CF46}">
      <dsp:nvSpPr>
        <dsp:cNvPr id="0" name=""/>
        <dsp:cNvSpPr/>
      </dsp:nvSpPr>
      <dsp:spPr>
        <a:xfrm>
          <a:off x="578735" y="1773481"/>
          <a:ext cx="2531966" cy="1519179"/>
        </a:xfrm>
        <a:prstGeom prst="rect">
          <a:avLst/>
        </a:prstGeom>
        <a:solidFill>
          <a:schemeClr val="accent4">
            <a:shade val="50000"/>
            <a:hueOff val="-509318"/>
            <a:satOff val="0"/>
            <a:lumOff val="41403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 dirty="0">
              <a:solidFill>
                <a:schemeClr val="tx1"/>
              </a:solidFill>
            </a:rPr>
            <a:t>Log Transform</a:t>
          </a:r>
        </a:p>
      </dsp:txBody>
      <dsp:txXfrm>
        <a:off x="578735" y="1773481"/>
        <a:ext cx="2531966" cy="1519179"/>
      </dsp:txXfrm>
    </dsp:sp>
    <dsp:sp modelId="{7264DF55-4024-43DF-B1A4-81B4250874FE}">
      <dsp:nvSpPr>
        <dsp:cNvPr id="0" name=""/>
        <dsp:cNvSpPr/>
      </dsp:nvSpPr>
      <dsp:spPr>
        <a:xfrm>
          <a:off x="3363898" y="1773481"/>
          <a:ext cx="2531966" cy="1519179"/>
        </a:xfrm>
        <a:prstGeom prst="rect">
          <a:avLst/>
        </a:prstGeom>
        <a:solidFill>
          <a:schemeClr val="accent4">
            <a:shade val="50000"/>
            <a:hueOff val="-509318"/>
            <a:satOff val="0"/>
            <a:lumOff val="41403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 dirty="0">
              <a:solidFill>
                <a:schemeClr val="tx1"/>
              </a:solidFill>
            </a:rPr>
            <a:t>One-Hot Encoding</a:t>
          </a:r>
        </a:p>
      </dsp:txBody>
      <dsp:txXfrm>
        <a:off x="3363898" y="1773481"/>
        <a:ext cx="2531966" cy="1519179"/>
      </dsp:txXfrm>
    </dsp:sp>
    <dsp:sp modelId="{FBE2681E-FAA7-437F-9A9A-99DD5CB0E112}">
      <dsp:nvSpPr>
        <dsp:cNvPr id="0" name=""/>
        <dsp:cNvSpPr/>
      </dsp:nvSpPr>
      <dsp:spPr>
        <a:xfrm>
          <a:off x="6149061" y="1773481"/>
          <a:ext cx="2531966" cy="1519179"/>
        </a:xfrm>
        <a:prstGeom prst="rect">
          <a:avLst/>
        </a:prstGeom>
        <a:solidFill>
          <a:schemeClr val="accent4">
            <a:shade val="50000"/>
            <a:hueOff val="-339545"/>
            <a:satOff val="0"/>
            <a:lumOff val="27602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 dirty="0">
              <a:solidFill>
                <a:schemeClr val="tx1"/>
              </a:solidFill>
            </a:rPr>
            <a:t>Feature Split</a:t>
          </a:r>
        </a:p>
      </dsp:txBody>
      <dsp:txXfrm>
        <a:off x="6149061" y="1773481"/>
        <a:ext cx="2531966" cy="1519179"/>
      </dsp:txXfrm>
    </dsp:sp>
    <dsp:sp modelId="{C0508530-7A97-4ED8-8439-E3F0882BE891}">
      <dsp:nvSpPr>
        <dsp:cNvPr id="0" name=""/>
        <dsp:cNvSpPr/>
      </dsp:nvSpPr>
      <dsp:spPr>
        <a:xfrm>
          <a:off x="3363898" y="3545857"/>
          <a:ext cx="2531966" cy="1519179"/>
        </a:xfrm>
        <a:prstGeom prst="rect">
          <a:avLst/>
        </a:prstGeom>
        <a:solidFill>
          <a:schemeClr val="accent4">
            <a:shade val="50000"/>
            <a:hueOff val="-169773"/>
            <a:satOff val="0"/>
            <a:lumOff val="13801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 dirty="0">
              <a:solidFill>
                <a:schemeClr val="tx1"/>
              </a:solidFill>
            </a:rPr>
            <a:t>Scaling</a:t>
          </a:r>
        </a:p>
      </dsp:txBody>
      <dsp:txXfrm>
        <a:off x="3363898" y="3545857"/>
        <a:ext cx="2531966" cy="1519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7748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508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CF9D4-6142-441F-9CC7-B111E5F3C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BD84C9-C47B-4688-9E12-08B97B78C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306C19-EDB8-45AC-A06D-1C6E7A468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420566-273E-44F3-9CE4-498C9486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6D2815-D915-46BB-8E74-27731C32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26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2DE03E-921D-4B71-9894-652B786F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79575F-2318-430B-A3C7-280A00723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D7F357-B243-4712-AB7A-F0C6E60A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082FC-CA95-4D75-B66C-561D51CC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50573C-42FA-4875-8D00-243C2A88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35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5DC263-2243-4775-9DD9-3D4006A07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D7DE7F-6F3E-45F8-BCCB-1A39543D1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E95832-C46F-4E70-8D36-2D6C6305C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B8BEBA-10F7-420F-850F-8C895A1E5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5B1847-01D3-4BFB-9989-12EDDB18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836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EDA6-8E64-4860-BD20-BF9F5809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1FD35-DB38-4881-8899-C4D24C54D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4A7DD-7582-4FDF-BDE9-D813EE69B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112CB-B773-47C4-8A5B-8BCD13EE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D8543-0C1A-44D8-AF2F-73662C06A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73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28B9-8755-45A3-B57E-80102AFBD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15F04-49FC-4DF0-B9A3-ECDD02545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51E70-0D1C-4663-9A56-9C678517B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E7A67-7C7A-406F-AED1-1FA60257A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024C2-B8C2-470F-A918-517D1DD3C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52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6CB0F-13CB-4F4D-92A5-8093BFD5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B41E4-5391-485D-9081-639632AC2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20603-342D-4D02-A6EA-400FDE3D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E159C-CB66-49A2-A29C-1103460F2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ABF9C-985B-4B39-BECA-069775D6D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57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050C-258D-495A-AF47-4F25D420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114C1-4A81-4397-BD15-A61C4D417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9488C-CEDA-41F2-986E-FD21BA4E0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4FCF3-45BF-4F32-9AED-8E50D3E6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11266-ED54-44B7-8482-34B8C9C63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DBCD9-FA3C-4F5B-BFC1-49A816EC4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20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002C4-4E2F-4702-B02C-BB244E82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2CB4E-5EC6-4341-A20B-FE41DED1E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95C79-0547-4E92-9A11-12E77E7DB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CA4C4D-13BD-4F7E-BF38-BC5ED45021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E9732F-6819-45E4-BB4C-41138FE42B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3D2252-B35B-4B92-A505-DB32792CE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523605-4142-4FE7-83B0-35337342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A1CF69-88C6-4ACD-99B3-1E8B7AB5D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70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FE60-CFC6-432C-BCA8-AB1C5234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5BE14-B49B-4A75-AAF9-8A21C3D6C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E6795-0307-4394-96DC-7505D8EF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4F04F-CD0E-4983-A512-2DEED58E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36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0DA649-D5D8-43CC-A547-86C04D28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74BA6-DD8B-4C63-AD64-301BA72E9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A965D-7295-4DD0-8D90-AB64448A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50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64E8-9120-4C41-B5FC-6B4CFA221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C9A8D-B930-4D03-8421-B8B29406E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F56D3-F161-4ED1-8620-9410AEF22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2EB7C-1B38-4155-A704-16AF69A1E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C21FB-1864-49CA-AC9F-1EAC4B5BA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5D9AA-75CA-4003-9614-0438506B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9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85E31-5EE4-4031-8DAA-64044DE0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AB51F7-AD05-4812-9AEE-F0A7A18CE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39D8A6-338D-4A25-B834-B4A942E9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93547E-E0C5-4326-ADC3-C43A6781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67DB44-D3F4-429C-AB2C-E561CB26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839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F6EC-7080-463B-A1AC-1229A3E7E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65340-38A2-470B-BD5D-CB504873D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2A733-F9BE-4118-8189-B50AC4170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06EDB-2CC4-4999-94F9-6F8C7982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D39B1-164C-4E84-A4C1-42472FB3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315DA-9347-4388-A62F-3567D161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66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8163C-2128-4C58-B2D7-D8C2ECC91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0CE9A-B5AC-481C-A1A9-D00B6A0D6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841F7-4ED4-428E-B275-16DD1E54D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9BCC1-9102-47D5-AA28-AC67C70BE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6AEC7-9532-4111-9F18-A500CA22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47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438623-987D-43C9-9840-4DE8F9C6EA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0A514D-8CC0-4353-9DC3-CA7DBE073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88FA3-3A37-4B41-B4F0-B69C0884A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0D789-7F9A-4107-A75B-2352ADB74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F3EB2-DB66-422C-B9BA-C4CD9836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0BB85-69F4-4080-A77B-EECE9C1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01A13A-6D46-453F-BAB2-4BAD520A2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488E4D-D5CA-49EC-B38E-714DAC9C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8CB60D-9BAE-4973-973B-4C6853AB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C6DFA2-C663-4447-B1F9-BB6A38C3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66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99C6E8-AF90-4703-A9FA-9A65E134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2C6401-88FE-47FD-A731-DD657AEEC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D3D0E6-298D-4282-8913-20026FB74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5D25A3-27E5-4E98-8C5A-B2B0697A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63F4A1-44B5-41E4-B96B-51C286B37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6F89BA-5274-4D7F-A22B-03488DE5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07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0A037-7520-4515-B45B-E8BD71A1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742552-6925-46F5-A258-858B909F1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0D3C8B9-BC17-42B1-9536-626041E4B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F04948-91DA-4B89-B095-A18DE466F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512104A-EB67-4275-8DE6-7CA0254DD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ECE6559-6BBF-4F82-812F-26DCBE157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C43346E-31FD-437F-8433-ED2A4FFA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9BB8E7B-DEEF-4F36-AC1E-1ADBCD81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82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D8A9B-DDEE-472D-98C8-342D02A24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891E0F-5CBA-4701-9802-49F747FD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DB64FE-FE57-4FE5-A383-911D9E8B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80F91C-FC09-444F-8303-0A51AAC9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5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4DC091D-E20B-43AF-85A6-D06B098A5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256F216-F3C5-4473-B251-72A6A8FB0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10FE17-D12B-4940-A9BA-F5142885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54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FB74CF-2BF5-499E-835A-8CD87C61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A49E46-BCFA-4A8B-A9EC-843184808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73AFB1-BE5F-4F23-82EA-A9E2EDCFC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A59952-DF38-4E91-AC68-8C3C2211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2383BB-619B-4187-A5BC-042AE98C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22BE86-61A8-405E-B05C-9ED660BA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914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5C4CA-FD62-44D2-81B3-AB78C84EB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4F94F9-A9E5-4C0A-BC98-D38C5AA9A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88FB35-2220-4ACE-970D-43F2556CC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CB7B7F-DA8E-4AED-B458-D0634CB1B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F43AE8-ADD4-4B08-B8BC-39D66C3A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4F0B5B-F0B4-42E7-AEF3-F79F9477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74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E1944-26C3-41F2-9AC9-82569296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855009-06D1-457C-AA16-D256E4C89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319EE4-DC46-41D9-BA81-50318AE27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E9FA1-3201-4CFE-B59E-2CC3904A385B}" type="datetimeFigureOut">
              <a:rPr lang="ru-RU" smtClean="0"/>
              <a:t>24.04.2022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15DEA4-AA2E-4600-8609-2131E0FB2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E62007-BA97-4721-9442-9F52017CE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00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72FC68-B79E-4F27-875A-BED694E4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B92F4-F0A1-491A-BAF7-399CCBDC4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DF89F-3661-448B-A4AE-0C6251387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DE89E-6964-4EC5-AA30-CEE41B040663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35F9-CC07-4538-BCA4-16A3FE5ED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8CE8B-7131-413E-B33D-2537B3906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8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rating-stars-system-evaluation-153125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sagemaker/data-wrangler/" TargetMode="Externa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hyperlink" Target="https://pixabay.com/illustrations/network-data-memory-data-collection-4478146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1" y="1633727"/>
            <a:ext cx="5448405" cy="1515873"/>
            <a:chOff x="544021" y="1501647"/>
            <a:chExt cx="5448405" cy="1515873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501647"/>
              <a:ext cx="544840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PROJECT OVERVIEW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3017520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170263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4473852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20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516083" y="145259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FEATURE ENGINEERING: SOLUTION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DC5A63-6AEB-458F-B6E5-5F0BA3A326F4}"/>
              </a:ext>
            </a:extLst>
          </p:cNvPr>
          <p:cNvSpPr/>
          <p:nvPr/>
        </p:nvSpPr>
        <p:spPr>
          <a:xfrm>
            <a:off x="516085" y="611329"/>
            <a:ext cx="115599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Let’s take a look at this data and see what’s wrong with it!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16087" y="1484868"/>
          <a:ext cx="9583356" cy="388826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95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5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5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58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1447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CUSTOMER</a:t>
                      </a:r>
                      <a:r>
                        <a:rPr lang="en-CA" sz="2000" b="1" baseline="0" dirty="0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CUSTOMER</a:t>
                      </a:r>
                      <a:r>
                        <a:rPr lang="en-CA" sz="2000" b="1" baseline="0" dirty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CLICK</a:t>
                      </a:r>
                      <a:r>
                        <a:rPr lang="en-CA" sz="2000" b="1" baseline="0" dirty="0">
                          <a:solidFill>
                            <a:schemeClr val="tx1"/>
                          </a:solidFill>
                        </a:rPr>
                        <a:t> ON AD?</a:t>
                      </a:r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13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Georgina 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USA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Yes</a:t>
                      </a:r>
                      <a:endParaRPr lang="en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13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Canada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  <a:endParaRPr lang="en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13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Sarah 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France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13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Bird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  <a:endParaRPr lang="en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13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Max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Netherlands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13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6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Sarah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France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307765" y="3917604"/>
            <a:ext cx="2383138" cy="4381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Curved Connector 6"/>
          <p:cNvCxnSpPr>
            <a:stCxn id="4" idx="3"/>
          </p:cNvCxnSpPr>
          <p:nvPr/>
        </p:nvCxnSpPr>
        <p:spPr>
          <a:xfrm flipV="1">
            <a:off x="7690903" y="1484869"/>
            <a:ext cx="2766368" cy="2651810"/>
          </a:xfrm>
          <a:prstGeom prst="curved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402306" y="1180744"/>
            <a:ext cx="1571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MISSING INFORMATION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6085" y="3346104"/>
            <a:ext cx="9583357" cy="50482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16085" y="4860579"/>
            <a:ext cx="9583357" cy="50482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Curved Connector 14"/>
          <p:cNvCxnSpPr/>
          <p:nvPr/>
        </p:nvCxnSpPr>
        <p:spPr>
          <a:xfrm>
            <a:off x="10099442" y="3598517"/>
            <a:ext cx="820436" cy="670780"/>
          </a:xfrm>
          <a:prstGeom prst="curved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flipV="1">
            <a:off x="10099442" y="4389092"/>
            <a:ext cx="776284" cy="741086"/>
          </a:xfrm>
          <a:prstGeom prst="curved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71081" y="4007687"/>
            <a:ext cx="1571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DUPLICATE ENTRY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94118" y="909875"/>
            <a:ext cx="2571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ENTIRE COLUMN REQUIRES ENCODING</a:t>
            </a:r>
          </a:p>
        </p:txBody>
      </p:sp>
      <p:cxnSp>
        <p:nvCxnSpPr>
          <p:cNvPr id="24" name="Curved Connector 23"/>
          <p:cNvCxnSpPr>
            <a:cxnSpLocks/>
          </p:cNvCxnSpPr>
          <p:nvPr/>
        </p:nvCxnSpPr>
        <p:spPr>
          <a:xfrm rot="5400000" flipH="1" flipV="1">
            <a:off x="6221219" y="997853"/>
            <a:ext cx="597585" cy="447966"/>
          </a:xfrm>
          <a:prstGeom prst="curved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690903" y="2372625"/>
            <a:ext cx="2383138" cy="4381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Curved Connector 28"/>
          <p:cNvCxnSpPr/>
          <p:nvPr/>
        </p:nvCxnSpPr>
        <p:spPr>
          <a:xfrm>
            <a:off x="10066912" y="2572198"/>
            <a:ext cx="704169" cy="672390"/>
          </a:xfrm>
          <a:prstGeom prst="curved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502834" y="2551503"/>
            <a:ext cx="1571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REQUIRES FORMATTING</a:t>
            </a:r>
          </a:p>
        </p:txBody>
      </p:sp>
    </p:spTree>
    <p:extLst>
      <p:ext uri="{BB962C8B-B14F-4D97-AF65-F5344CB8AC3E}">
        <p14:creationId xmlns:p14="http://schemas.microsoft.com/office/powerpoint/2010/main" val="59144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 animBg="1"/>
      <p:bldP spid="13" grpId="0" animBg="1"/>
      <p:bldP spid="21" grpId="0"/>
      <p:bldP spid="23" grpId="0"/>
      <p:bldP spid="28" grpId="0" animBg="1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554183" y="297659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FEATURE ENGINEERING TECHNIQUES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420D4C1-3810-4324-930B-FB85E94C2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7289955"/>
              </p:ext>
            </p:extLst>
          </p:nvPr>
        </p:nvGraphicFramePr>
        <p:xfrm>
          <a:off x="1657053" y="1371980"/>
          <a:ext cx="9259763" cy="5066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0767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40061" y="215643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92F63"/>
                </a:solidFill>
                <a:latin typeface="Montserrat" charset="0"/>
                <a:ea typeface="Montserrat" charset="0"/>
                <a:cs typeface="Montserrat" charset="0"/>
              </a:rPr>
              <a:t>FEATURE ENGINEERING: TOOLS</a:t>
            </a:r>
            <a:endParaRPr lang="ru-RU" sz="2800" b="1" dirty="0">
              <a:solidFill>
                <a:srgbClr val="292F6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028" name="Picture 4" descr="Image result for jupy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689" y="1941465"/>
            <a:ext cx="1877416" cy="156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sagemaker logo">
            <a:extLst>
              <a:ext uri="{FF2B5EF4-FFF2-40B4-BE49-F238E27FC236}">
                <a16:creationId xmlns:a16="http://schemas.microsoft.com/office/drawing/2014/main" id="{2887F5DE-E8C8-4258-8A69-061CCE695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1" t="6067" r="27408" b="7752"/>
          <a:stretch/>
        </p:blipFill>
        <p:spPr bwMode="auto">
          <a:xfrm>
            <a:off x="5523943" y="1930250"/>
            <a:ext cx="1705389" cy="158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EDD759-23EF-4201-B0BA-E4A1A21964E1}"/>
              </a:ext>
            </a:extLst>
          </p:cNvPr>
          <p:cNvSpPr txBox="1"/>
          <p:nvPr/>
        </p:nvSpPr>
        <p:spPr>
          <a:xfrm>
            <a:off x="5236181" y="3594581"/>
            <a:ext cx="2234013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>
                <a:solidFill>
                  <a:srgbClr val="FF0000"/>
                </a:solidFill>
                <a:latin typeface="Montserrat" charset="0"/>
              </a:defRPr>
            </a:lvl1pPr>
          </a:lstStyle>
          <a:p>
            <a:r>
              <a:rPr lang="en-CA" dirty="0">
                <a:solidFill>
                  <a:schemeClr val="tx1"/>
                </a:solidFill>
              </a:rPr>
              <a:t>AMAZON SAGEMAKER DATA WRANGLER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1A0D05-393E-4F2E-BC4C-78C124F5DD89}"/>
              </a:ext>
            </a:extLst>
          </p:cNvPr>
          <p:cNvSpPr/>
          <p:nvPr/>
        </p:nvSpPr>
        <p:spPr>
          <a:xfrm>
            <a:off x="8262731" y="3590824"/>
            <a:ext cx="36698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Montserrat" charset="0"/>
              </a:rPr>
              <a:t>AWS GLUE</a:t>
            </a:r>
          </a:p>
        </p:txBody>
      </p:sp>
      <p:pic>
        <p:nvPicPr>
          <p:cNvPr id="20" name="Picture 2" descr="Image result for aws glue">
            <a:extLst>
              <a:ext uri="{FF2B5EF4-FFF2-40B4-BE49-F238E27FC236}">
                <a16:creationId xmlns:a16="http://schemas.microsoft.com/office/drawing/2014/main" id="{B9401F7C-3038-46B8-A700-DCD2868D9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73" t="8893" r="20235" b="30902"/>
          <a:stretch/>
        </p:blipFill>
        <p:spPr bwMode="auto">
          <a:xfrm>
            <a:off x="9395299" y="1941466"/>
            <a:ext cx="1544507" cy="15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EDD759-23EF-4201-B0BA-E4A1A21964E1}"/>
              </a:ext>
            </a:extLst>
          </p:cNvPr>
          <p:cNvSpPr txBox="1"/>
          <p:nvPr/>
        </p:nvSpPr>
        <p:spPr>
          <a:xfrm>
            <a:off x="2026390" y="3590824"/>
            <a:ext cx="223401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>
                <a:solidFill>
                  <a:srgbClr val="FF0000"/>
                </a:solidFill>
                <a:latin typeface="Montserrat" charset="0"/>
              </a:defRPr>
            </a:lvl1pPr>
          </a:lstStyle>
          <a:p>
            <a:r>
              <a:rPr lang="en-CA" dirty="0">
                <a:solidFill>
                  <a:schemeClr val="tx1"/>
                </a:solidFill>
              </a:rPr>
              <a:t>JUPYTER NOTEBOOKS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6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4759498" cy="1515873"/>
            <a:chOff x="544022" y="1501647"/>
            <a:chExt cx="4759498" cy="1515873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4759498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ONE-HOT ENCODING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3017520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170263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4473852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54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554183" y="297659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ONE-HOT ENCODING: WHY DO WE NEED IT?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2A6EB-4D65-4602-BAE7-E5275770135C}"/>
              </a:ext>
            </a:extLst>
          </p:cNvPr>
          <p:cNvSpPr/>
          <p:nvPr/>
        </p:nvSpPr>
        <p:spPr>
          <a:xfrm>
            <a:off x="628650" y="921902"/>
            <a:ext cx="11563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Can we simply replace colors with integer values?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The machine learning model will assume that: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836AFB-4B57-4EBF-87CC-1A7CE92C99EA}"/>
              </a:ext>
            </a:extLst>
          </p:cNvPr>
          <p:cNvGraphicFramePr>
            <a:graphicFrameLocks noGrp="1"/>
          </p:cNvGraphicFramePr>
          <p:nvPr/>
        </p:nvGraphicFramePr>
        <p:xfrm>
          <a:off x="2189090" y="2686531"/>
          <a:ext cx="2278135" cy="36448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78135">
                  <a:extLst>
                    <a:ext uri="{9D8B030D-6E8A-4147-A177-3AD203B41FA5}">
                      <a16:colId xmlns:a16="http://schemas.microsoft.com/office/drawing/2014/main" val="1326069585"/>
                    </a:ext>
                  </a:extLst>
                </a:gridCol>
              </a:tblGrid>
              <a:tr h="60747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COLOR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090661"/>
                  </a:ext>
                </a:extLst>
              </a:tr>
              <a:tr h="60747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RED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366965"/>
                  </a:ext>
                </a:extLst>
              </a:tr>
              <a:tr h="60747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RED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914212"/>
                  </a:ext>
                </a:extLst>
              </a:tr>
              <a:tr h="60747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YELLOW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663134"/>
                  </a:ext>
                </a:extLst>
              </a:tr>
              <a:tr h="60747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GREEN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423333"/>
                  </a:ext>
                </a:extLst>
              </a:tr>
              <a:tr h="60747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YELLOW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81416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9E493F7-F2AB-4AD6-8DA2-2D0FB1559565}"/>
              </a:ext>
            </a:extLst>
          </p:cNvPr>
          <p:cNvGraphicFramePr>
            <a:graphicFrameLocks noGrp="1"/>
          </p:cNvGraphicFramePr>
          <p:nvPr/>
        </p:nvGraphicFramePr>
        <p:xfrm>
          <a:off x="6358939" y="2686531"/>
          <a:ext cx="3360676" cy="356187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60676">
                  <a:extLst>
                    <a:ext uri="{9D8B030D-6E8A-4147-A177-3AD203B41FA5}">
                      <a16:colId xmlns:a16="http://schemas.microsoft.com/office/drawing/2014/main" val="1326069585"/>
                    </a:ext>
                  </a:extLst>
                </a:gridCol>
              </a:tblGrid>
              <a:tr h="593645">
                <a:tc>
                  <a:txBody>
                    <a:bodyPr/>
                    <a:lstStyle/>
                    <a:p>
                      <a:r>
                        <a:rPr lang="en-CA" sz="3200" dirty="0"/>
                        <a:t>ENCODED</a:t>
                      </a:r>
                      <a:r>
                        <a:rPr lang="en-CA" sz="3200" baseline="0" dirty="0"/>
                        <a:t> COLOR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090661"/>
                  </a:ext>
                </a:extLst>
              </a:tr>
              <a:tr h="593645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1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366965"/>
                  </a:ext>
                </a:extLst>
              </a:tr>
              <a:tr h="593645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1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914212"/>
                  </a:ext>
                </a:extLst>
              </a:tr>
              <a:tr h="593645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2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663134"/>
                  </a:ext>
                </a:extLst>
              </a:tr>
              <a:tr h="593645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3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423333"/>
                  </a:ext>
                </a:extLst>
              </a:tr>
              <a:tr h="593645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2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814165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C3EF1978-1FE0-45E5-A21A-E2BE9345E926}"/>
              </a:ext>
            </a:extLst>
          </p:cNvPr>
          <p:cNvSpPr/>
          <p:nvPr/>
        </p:nvSpPr>
        <p:spPr>
          <a:xfrm>
            <a:off x="4567018" y="4060556"/>
            <a:ext cx="1801821" cy="89677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872649" y="1760819"/>
                <a:ext cx="719055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1" i="1">
                          <a:solidFill>
                            <a:srgbClr val="292F63"/>
                          </a:solidFill>
                          <a:latin typeface="Cambria Math" panose="02040503050406030204" pitchFamily="18" charset="0"/>
                        </a:rPr>
                        <m:t>𝑮𝑹𝑬𝑬𝑵</m:t>
                      </m:r>
                      <m:r>
                        <a:rPr lang="en-CA" sz="3200" b="1" i="1">
                          <a:solidFill>
                            <a:srgbClr val="292F63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CA" sz="3200" b="1" i="1">
                          <a:solidFill>
                            <a:srgbClr val="292F63"/>
                          </a:solidFill>
                          <a:latin typeface="Cambria Math" panose="02040503050406030204" pitchFamily="18" charset="0"/>
                        </a:rPr>
                        <m:t>𝒀𝑬𝑳𝑳𝑶𝑾</m:t>
                      </m:r>
                      <m:r>
                        <a:rPr lang="en-CA" sz="3200" b="1" i="1">
                          <a:solidFill>
                            <a:srgbClr val="292F63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CA" sz="3200" b="1" i="1">
                          <a:solidFill>
                            <a:srgbClr val="292F63"/>
                          </a:solidFill>
                          <a:latin typeface="Cambria Math" panose="02040503050406030204" pitchFamily="18" charset="0"/>
                        </a:rPr>
                        <m:t>𝑹𝑬𝑫</m:t>
                      </m:r>
                    </m:oMath>
                  </m:oMathPara>
                </a14:m>
                <a:endParaRPr lang="en-US" sz="3200" b="1" dirty="0">
                  <a:solidFill>
                    <a:srgbClr val="292F63"/>
                  </a:solidFill>
                  <a:latin typeface="Montserrat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649" y="1760819"/>
                <a:ext cx="7190558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 rot="19151904">
            <a:off x="3268698" y="3243350"/>
            <a:ext cx="4984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b="1" dirty="0">
                <a:solidFill>
                  <a:srgbClr val="FF0000"/>
                </a:solidFill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2395609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554183" y="297659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ONE-HOT ENCODING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2A6EB-4D65-4602-BAE7-E5275770135C}"/>
              </a:ext>
            </a:extLst>
          </p:cNvPr>
          <p:cNvSpPr/>
          <p:nvPr/>
        </p:nvSpPr>
        <p:spPr>
          <a:xfrm>
            <a:off x="554183" y="1003018"/>
            <a:ext cx="115633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One hot encoding is widely used in machine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It works by converting values such as “color” into columns with 1’s and 0’s in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Since machine learning models deal with numbers, we perform one hot encoding to convert from categorical data into numerical.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If you have N categories, you will need N-1 binary columns to represent them. </a:t>
            </a:r>
            <a:endParaRPr lang="en-US" sz="18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836AFB-4B57-4EBF-87CC-1A7CE92C99EA}"/>
              </a:ext>
            </a:extLst>
          </p:cNvPr>
          <p:cNvGraphicFramePr>
            <a:graphicFrameLocks noGrp="1"/>
          </p:cNvGraphicFramePr>
          <p:nvPr/>
        </p:nvGraphicFramePr>
        <p:xfrm>
          <a:off x="3087412" y="3285861"/>
          <a:ext cx="1374775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74775">
                  <a:extLst>
                    <a:ext uri="{9D8B030D-6E8A-4147-A177-3AD203B41FA5}">
                      <a16:colId xmlns:a16="http://schemas.microsoft.com/office/drawing/2014/main" val="1326069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COLOR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09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36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914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YELLOW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663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GREEN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423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YELLOW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81416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9E493F7-F2AB-4AD6-8DA2-2D0FB1559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065429"/>
              </p:ext>
            </p:extLst>
          </p:nvPr>
        </p:nvGraphicFramePr>
        <p:xfrm>
          <a:off x="5382936" y="3285861"/>
          <a:ext cx="3530022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76674">
                  <a:extLst>
                    <a:ext uri="{9D8B030D-6E8A-4147-A177-3AD203B41FA5}">
                      <a16:colId xmlns:a16="http://schemas.microsoft.com/office/drawing/2014/main" val="1326069585"/>
                    </a:ext>
                  </a:extLst>
                </a:gridCol>
                <a:gridCol w="1176674">
                  <a:extLst>
                    <a:ext uri="{9D8B030D-6E8A-4147-A177-3AD203B41FA5}">
                      <a16:colId xmlns:a16="http://schemas.microsoft.com/office/drawing/2014/main" val="4180477793"/>
                    </a:ext>
                  </a:extLst>
                </a:gridCol>
                <a:gridCol w="1176674">
                  <a:extLst>
                    <a:ext uri="{9D8B030D-6E8A-4147-A177-3AD203B41FA5}">
                      <a16:colId xmlns:a16="http://schemas.microsoft.com/office/drawing/2014/main" val="370635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YELLOW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GREEN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09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36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914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663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423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814165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C3EF1978-1FE0-45E5-A21A-E2BE9345E926}"/>
              </a:ext>
            </a:extLst>
          </p:cNvPr>
          <p:cNvSpPr/>
          <p:nvPr/>
        </p:nvSpPr>
        <p:spPr>
          <a:xfrm>
            <a:off x="4491927" y="4212202"/>
            <a:ext cx="861270" cy="62078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74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554183" y="297659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ONE-HOT ENCODING: ORDINAL Vs. NOMINAL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2A6EB-4D65-4602-BAE7-E5275770135C}"/>
              </a:ext>
            </a:extLst>
          </p:cNvPr>
          <p:cNvSpPr/>
          <p:nvPr/>
        </p:nvSpPr>
        <p:spPr>
          <a:xfrm>
            <a:off x="628650" y="1003933"/>
            <a:ext cx="1156335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The difference between nominal and ordinal data is as follows: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In ordinal data, order is important.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In nominal data, order is not important.</a:t>
            </a:r>
            <a:endParaRPr lang="en-US" sz="20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9836AFB-4B57-4EBF-87CC-1A7CE92C9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535847"/>
              </p:ext>
            </p:extLst>
          </p:nvPr>
        </p:nvGraphicFramePr>
        <p:xfrm>
          <a:off x="1684726" y="2952542"/>
          <a:ext cx="1881787" cy="26229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81787">
                  <a:extLst>
                    <a:ext uri="{9D8B030D-6E8A-4147-A177-3AD203B41FA5}">
                      <a16:colId xmlns:a16="http://schemas.microsoft.com/office/drawing/2014/main" val="1326069585"/>
                    </a:ext>
                  </a:extLst>
                </a:gridCol>
              </a:tblGrid>
              <a:tr h="43715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COLOR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090661"/>
                  </a:ext>
                </a:extLst>
              </a:tr>
              <a:tr h="43715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366965"/>
                  </a:ext>
                </a:extLst>
              </a:tr>
              <a:tr h="43715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914212"/>
                  </a:ext>
                </a:extLst>
              </a:tr>
              <a:tr h="43715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YELLOW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663134"/>
                  </a:ext>
                </a:extLst>
              </a:tr>
              <a:tr h="43715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GREEN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423333"/>
                  </a:ext>
                </a:extLst>
              </a:tr>
              <a:tr h="43715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YELLOW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81416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1486" y="2074455"/>
            <a:ext cx="4668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tx1"/>
                </a:solidFill>
              </a:rPr>
              <a:t>NOMINAL</a:t>
            </a:r>
          </a:p>
          <a:p>
            <a:pPr algn="ctr"/>
            <a:r>
              <a:rPr lang="en-CA" sz="2000" i="1" dirty="0">
                <a:solidFill>
                  <a:schemeClr val="tx1"/>
                </a:solidFill>
              </a:rPr>
              <a:t>Order of colors doesn’t mean anything! </a:t>
            </a:r>
          </a:p>
        </p:txBody>
      </p:sp>
      <p:pic>
        <p:nvPicPr>
          <p:cNvPr id="11" name="Picture 2" descr="Rating, Stars, System, Evalu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14" y="3055436"/>
            <a:ext cx="2179128" cy="23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684726" y="6106303"/>
            <a:ext cx="7705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Photo Credit: </a:t>
            </a:r>
            <a:r>
              <a:rPr lang="en-CA" sz="1400" dirty="0">
                <a:hlinkClick r:id="rId3"/>
              </a:rPr>
              <a:t>https://pixabay.com/vectors/rating-stars-system-evaluation-153125/</a:t>
            </a:r>
            <a:endParaRPr lang="en-CA" sz="1400" dirty="0"/>
          </a:p>
          <a:p>
            <a:endParaRPr lang="en-CA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492294" y="2066757"/>
            <a:ext cx="2303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tx1"/>
                </a:solidFill>
              </a:rPr>
              <a:t>ORDINAL</a:t>
            </a:r>
          </a:p>
          <a:p>
            <a:pPr algn="ctr"/>
            <a:r>
              <a:rPr lang="en-CA" sz="2000" i="1" dirty="0">
                <a:solidFill>
                  <a:schemeClr val="tx1"/>
                </a:solidFill>
              </a:rPr>
              <a:t>Order is important!</a:t>
            </a:r>
          </a:p>
        </p:txBody>
      </p:sp>
      <p:sp>
        <p:nvSpPr>
          <p:cNvPr id="9" name="Rectangle 8"/>
          <p:cNvSpPr/>
          <p:nvPr/>
        </p:nvSpPr>
        <p:spPr>
          <a:xfrm>
            <a:off x="5511800" y="545127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i="1" dirty="0">
                <a:solidFill>
                  <a:schemeClr val="tx1"/>
                </a:solidFill>
                <a:latin typeface="Montserrat" charset="0"/>
              </a:rPr>
              <a:t>1 star means poor quality course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i="1" dirty="0">
                <a:solidFill>
                  <a:schemeClr val="tx1"/>
                </a:solidFill>
                <a:latin typeface="Montserrat" charset="0"/>
              </a:rPr>
              <a:t>5 star means great quality course</a:t>
            </a:r>
          </a:p>
        </p:txBody>
      </p:sp>
    </p:spTree>
    <p:extLst>
      <p:ext uri="{BB962C8B-B14F-4D97-AF65-F5344CB8AC3E}">
        <p14:creationId xmlns:p14="http://schemas.microsoft.com/office/powerpoint/2010/main" val="2498528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453285" y="1036568"/>
            <a:ext cx="5448405" cy="2113032"/>
            <a:chOff x="453285" y="904488"/>
            <a:chExt cx="5448405" cy="2113032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453285" y="904488"/>
              <a:ext cx="5448405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SCALING: NORMALIZTION &amp; STANDARDIZATION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3017520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170263"/>
            <a:ext cx="2085656" cy="228598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553478" y="4473852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29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554183" y="297659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FEATURE SCALING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2A6EB-4D65-4602-BAE7-E5275770135C}"/>
              </a:ext>
            </a:extLst>
          </p:cNvPr>
          <p:cNvSpPr/>
          <p:nvPr/>
        </p:nvSpPr>
        <p:spPr>
          <a:xfrm>
            <a:off x="493438" y="820879"/>
            <a:ext cx="112931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Feature Scaling is </a:t>
            </a:r>
            <a:r>
              <a:rPr lang="en-CA" sz="2000" dirty="0">
                <a:latin typeface="Montserrat" charset="0"/>
              </a:rPr>
              <a:t>an important step to take</a:t>
            </a: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 prior to training of machine learning models to ensure that features are within the same scale.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Example: interest rate and employment score are at a different scale. This will result in one feature dominating the other feature.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Scikit Learn offers several tools to perform feature scaling.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5CF08-A7D5-4B08-8A97-75A80CB5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64" y="2852205"/>
            <a:ext cx="3449217" cy="3860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153E36-1D75-48F3-80B6-B2825F407B2E}"/>
              </a:ext>
            </a:extLst>
          </p:cNvPr>
          <p:cNvSpPr txBox="1"/>
          <p:nvPr/>
        </p:nvSpPr>
        <p:spPr>
          <a:xfrm>
            <a:off x="6176668" y="3074215"/>
            <a:ext cx="1623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chemeClr val="tx1"/>
                </a:solidFill>
              </a:rPr>
              <a:t>QUICK STATS!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04DB73-E828-44C7-A4ED-53459938F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473" y="3381555"/>
            <a:ext cx="3337849" cy="23471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D1A6D3-E8E6-4328-A773-8898831A051D}"/>
              </a:ext>
            </a:extLst>
          </p:cNvPr>
          <p:cNvSpPr txBox="1"/>
          <p:nvPr/>
        </p:nvSpPr>
        <p:spPr>
          <a:xfrm>
            <a:off x="983968" y="2452095"/>
            <a:ext cx="2800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chemeClr val="tx1"/>
                </a:solidFill>
              </a:rPr>
              <a:t>RAW ORIGINAL DATASET</a:t>
            </a:r>
          </a:p>
        </p:txBody>
      </p:sp>
    </p:spTree>
    <p:extLst>
      <p:ext uri="{BB962C8B-B14F-4D97-AF65-F5344CB8AC3E}">
        <p14:creationId xmlns:p14="http://schemas.microsoft.com/office/powerpoint/2010/main" val="1441543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554183" y="297659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NORMALIZATION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72A6EB-4D65-4602-BAE7-E5275770135C}"/>
              </a:ext>
            </a:extLst>
          </p:cNvPr>
          <p:cNvSpPr/>
          <p:nvPr/>
        </p:nvSpPr>
        <p:spPr>
          <a:xfrm>
            <a:off x="493438" y="794360"/>
            <a:ext cx="115633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Normalization is conducted to make feature values range from 0 to 1.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784359" y="1371975"/>
                <a:ext cx="3367140" cy="874598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CA" sz="24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CA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CA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CA" sz="24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CA" sz="2400" b="1">
                                  <a:latin typeface="Cambria Math" panose="02040503050406030204" pitchFamily="18" charset="0"/>
                                </a:rPr>
                                <m:t>𝐦𝐢𝐧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CA" sz="24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CA" sz="2400" b="1"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  <m:r>
                            <a:rPr lang="en-CA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1" i="1">
                              <a:latin typeface="Cambria Math" panose="02040503050406030204" pitchFamily="18" charset="0"/>
                            </a:rPr>
                            <m:t>𝒎𝒊𝒏</m:t>
                          </m:r>
                          <m:r>
                            <a:rPr lang="en-CA" sz="2400" b="1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CA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CA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359" y="1371975"/>
                <a:ext cx="3367140" cy="874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253FDE-5727-4EA0-82F3-7DC15FD80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89"/>
          <a:stretch/>
        </p:blipFill>
        <p:spPr>
          <a:xfrm>
            <a:off x="1203725" y="2752332"/>
            <a:ext cx="10062161" cy="13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8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PROJECT 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204ABE-647A-46AE-ADC7-3E39D26186F0}"/>
              </a:ext>
            </a:extLst>
          </p:cNvPr>
          <p:cNvSpPr txBox="1"/>
          <p:nvPr/>
        </p:nvSpPr>
        <p:spPr>
          <a:xfrm>
            <a:off x="152398" y="889147"/>
            <a:ext cx="12039602" cy="4247317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 defTabSz="914400" eaLnBrk="1" latinLnBrk="0" hangingPunct="1"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charset="0"/>
                <a:ea typeface="+mn-ea"/>
                <a:cs typeface="+mn-cs"/>
              </a:defRPr>
            </a:lvl1pPr>
            <a:lvl2pPr marL="800100" indent="-342900" defTabSz="914400" eaLnBrk="1" latinLnBrk="0" hangingPunct="1"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Montserrat" charset="0"/>
                <a:ea typeface="+mn-ea"/>
                <a:cs typeface="+mn-cs"/>
              </a:defRPr>
            </a:lvl2pPr>
            <a:lvl3pPr marL="9144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 this project, we will leverage the power of data Wrangler service in AWS to prepare, clean and visualize the data. </a:t>
            </a:r>
          </a:p>
          <a:p>
            <a:r>
              <a:rPr lang="en-US" sz="1800" dirty="0"/>
              <a:t>We will analyze the Titanic dataset which contains features related to Titanic passengers and cardiovascular disease datasets (final project). </a:t>
            </a:r>
          </a:p>
          <a:p>
            <a:r>
              <a:rPr lang="en-US" sz="1800" dirty="0"/>
              <a:t>Here are the key learning outcomes:</a:t>
            </a:r>
          </a:p>
          <a:p>
            <a:pPr lvl="1"/>
            <a:r>
              <a:rPr lang="en-US" sz="1800" dirty="0"/>
              <a:t>Understand feature engineering strategies and tools.</a:t>
            </a:r>
          </a:p>
          <a:p>
            <a:pPr lvl="1"/>
            <a:r>
              <a:rPr lang="en-US" sz="1800" dirty="0"/>
              <a:t>Understand the fundamentals of Data Wrangler in AWS.</a:t>
            </a:r>
          </a:p>
          <a:p>
            <a:pPr lvl="1"/>
            <a:r>
              <a:rPr lang="en-US" sz="1800" dirty="0"/>
              <a:t>Perform one hot encoding and normalization. </a:t>
            </a:r>
          </a:p>
          <a:p>
            <a:pPr lvl="1"/>
            <a:r>
              <a:rPr lang="en-US" sz="1800" dirty="0"/>
              <a:t>Perform data visualization Using Data Wrangler.</a:t>
            </a:r>
          </a:p>
          <a:p>
            <a:pPr lvl="1"/>
            <a:r>
              <a:rPr lang="en-US" sz="1800" dirty="0"/>
              <a:t>Export a data wrangler workflow into Python Script.</a:t>
            </a:r>
          </a:p>
          <a:p>
            <a:pPr lvl="1"/>
            <a:r>
              <a:rPr lang="en-US" sz="1800" dirty="0"/>
              <a:t>Create a custom formula and apply it to a given column in the data.</a:t>
            </a:r>
          </a:p>
          <a:p>
            <a:pPr lvl="1"/>
            <a:r>
              <a:rPr lang="en-US" sz="1800" dirty="0"/>
              <a:t>Generate summary table tables in Data Wrangler. </a:t>
            </a:r>
          </a:p>
          <a:p>
            <a:pPr lvl="1"/>
            <a:r>
              <a:rPr lang="en-US" sz="1800" dirty="0"/>
              <a:t>Generate bias reports.</a:t>
            </a:r>
          </a:p>
          <a:p>
            <a:pPr lvl="1"/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51157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554183" y="297659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NORMALIZATION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8CAF21-583C-4164-8D14-B0A84EB3E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320" y="1194470"/>
            <a:ext cx="3263303" cy="2874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005C63-81CC-4A63-8DC2-4AE493EB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18" y="1194470"/>
            <a:ext cx="3254608" cy="30035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5E7B1CE-6239-4133-A956-7932F574BD09}"/>
              </a:ext>
            </a:extLst>
          </p:cNvPr>
          <p:cNvSpPr/>
          <p:nvPr/>
        </p:nvSpPr>
        <p:spPr>
          <a:xfrm>
            <a:off x="4202526" y="2298008"/>
            <a:ext cx="1491466" cy="541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72A6EB-4D65-4602-BAE7-E5275770135C}"/>
              </a:ext>
            </a:extLst>
          </p:cNvPr>
          <p:cNvSpPr/>
          <p:nvPr/>
        </p:nvSpPr>
        <p:spPr>
          <a:xfrm>
            <a:off x="493438" y="794360"/>
            <a:ext cx="115633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Normalization is conducted to make feature values range from 0 to 1.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CC91B05-7FA4-4054-B910-79A8711F9B90}"/>
              </a:ext>
            </a:extLst>
          </p:cNvPr>
          <p:cNvSpPr/>
          <p:nvPr/>
        </p:nvSpPr>
        <p:spPr>
          <a:xfrm>
            <a:off x="4202526" y="4997200"/>
            <a:ext cx="1574756" cy="541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92EA24A-2E2E-49EB-978D-0DACD7769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320" y="4198045"/>
            <a:ext cx="3330229" cy="22633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45B196-7D7B-456C-B771-1731613D6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67" y="4365481"/>
            <a:ext cx="3337849" cy="234716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CE55424-503F-44C2-953E-BA0919FA5C54}"/>
              </a:ext>
            </a:extLst>
          </p:cNvPr>
          <p:cNvSpPr/>
          <p:nvPr/>
        </p:nvSpPr>
        <p:spPr>
          <a:xfrm>
            <a:off x="5846320" y="5244706"/>
            <a:ext cx="3436440" cy="291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389FEE-8866-4FCA-8EAD-FE9B13FD3360}"/>
              </a:ext>
            </a:extLst>
          </p:cNvPr>
          <p:cNvSpPr/>
          <p:nvPr/>
        </p:nvSpPr>
        <p:spPr>
          <a:xfrm>
            <a:off x="5846320" y="6216283"/>
            <a:ext cx="3436440" cy="291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47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554183" y="297659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NORMALIZATION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69529" y="1610021"/>
          <a:ext cx="1949450" cy="35009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4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9982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S&amp;P 500 PRICE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(ORIGINAL)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982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2206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982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2319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982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3000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982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1800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025804" y="1625127"/>
          <a:ext cx="1949450" cy="35009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4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99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S&amp;P 500 PRICE (NORMALIZED)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982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0.338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982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0.432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982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982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3439641" y="2902217"/>
            <a:ext cx="3430034" cy="472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19575" y="2332958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800" b="1" dirty="0">
                <a:solidFill>
                  <a:schemeClr val="tx1"/>
                </a:solidFill>
              </a:rPr>
              <a:t>NORMALIZATION/</a:t>
            </a:r>
          </a:p>
          <a:p>
            <a:pPr algn="ctr"/>
            <a:r>
              <a:rPr lang="en-CA" sz="1800" b="1" dirty="0">
                <a:solidFill>
                  <a:schemeClr val="tx1"/>
                </a:solidFill>
              </a:rPr>
              <a:t>SCALING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44126" y="4185619"/>
            <a:ext cx="39565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sz="2000" b="1" dirty="0"/>
              <a:t>S&amp;P 500 PRICE (Max) = 3000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sz="2000" b="1" dirty="0"/>
              <a:t>S&amp;P 500 PRICE (Min) = 1800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CA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646474" y="620172"/>
                <a:ext cx="7986482" cy="10049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CA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CA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CA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CA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CA" sz="2800" b="1" i="0" smtClean="0">
                                  <a:latin typeface="Cambria Math" panose="02040503050406030204" pitchFamily="18" charset="0"/>
                                </a:rPr>
                                <m:t>𝐦𝐢𝐧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CA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CA" sz="2800" b="1" i="0" smtClean="0"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  <m:r>
                            <a:rPr lang="en-CA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800" b="1" i="1">
                              <a:latin typeface="Cambria Math" panose="02040503050406030204" pitchFamily="18" charset="0"/>
                            </a:rPr>
                            <m:t>𝒎𝒊𝒏</m:t>
                          </m:r>
                          <m:r>
                            <a:rPr lang="en-CA" sz="2800" b="1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CA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CA" sz="28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CA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b="1" i="1" smtClean="0">
                              <a:latin typeface="Cambria Math" panose="02040503050406030204" pitchFamily="18" charset="0"/>
                            </a:rPr>
                            <m:t>𝟐𝟐𝟎𝟔</m:t>
                          </m:r>
                          <m:r>
                            <a:rPr lang="en-CA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800" b="1" i="1" smtClean="0">
                              <a:latin typeface="Cambria Math" panose="02040503050406030204" pitchFamily="18" charset="0"/>
                            </a:rPr>
                            <m:t>𝟏𝟖𝟎𝟎</m:t>
                          </m:r>
                        </m:num>
                        <m:den>
                          <m:r>
                            <a:rPr lang="en-CA" sz="2800" b="1" i="1" smtClean="0">
                              <a:latin typeface="Cambria Math" panose="02040503050406030204" pitchFamily="18" charset="0"/>
                            </a:rPr>
                            <m:t>𝟑𝟎𝟎𝟎</m:t>
                          </m:r>
                          <m:r>
                            <a:rPr lang="en-CA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800" b="1" i="1" smtClean="0">
                              <a:latin typeface="Cambria Math" panose="02040503050406030204" pitchFamily="18" charset="0"/>
                            </a:rPr>
                            <m:t>𝟏𝟖𝟎𝟎</m:t>
                          </m:r>
                        </m:den>
                      </m:f>
                      <m:r>
                        <a:rPr lang="en-CA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CA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2800" b="1" i="1" smtClean="0">
                          <a:latin typeface="Cambria Math" panose="02040503050406030204" pitchFamily="18" charset="0"/>
                        </a:rPr>
                        <m:t>𝟑𝟑𝟖</m:t>
                      </m:r>
                    </m:oMath>
                  </m:oMathPara>
                </a14:m>
                <a:endParaRPr lang="en-CA" sz="28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474" y="620172"/>
                <a:ext cx="7986482" cy="10049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EF8281D5-BBD7-4713-A675-0B6DAE0B47D1}"/>
              </a:ext>
            </a:extLst>
          </p:cNvPr>
          <p:cNvSpPr/>
          <p:nvPr/>
        </p:nvSpPr>
        <p:spPr>
          <a:xfrm>
            <a:off x="7622190" y="3667519"/>
            <a:ext cx="756678" cy="145857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Curved Connector 5">
            <a:extLst>
              <a:ext uri="{FF2B5EF4-FFF2-40B4-BE49-F238E27FC236}">
                <a16:creationId xmlns:a16="http://schemas.microsoft.com/office/drawing/2014/main" id="{4456C118-B33D-4D04-A45D-7B94795F51ED}"/>
              </a:ext>
            </a:extLst>
          </p:cNvPr>
          <p:cNvCxnSpPr>
            <a:cxnSpLocks/>
          </p:cNvCxnSpPr>
          <p:nvPr/>
        </p:nvCxnSpPr>
        <p:spPr>
          <a:xfrm flipV="1">
            <a:off x="8293734" y="3138649"/>
            <a:ext cx="1266959" cy="842393"/>
          </a:xfrm>
          <a:prstGeom prst="curved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292E6A-9F90-449C-81D1-EFB6758A39E5}"/>
              </a:ext>
            </a:extLst>
          </p:cNvPr>
          <p:cNvSpPr txBox="1"/>
          <p:nvPr/>
        </p:nvSpPr>
        <p:spPr>
          <a:xfrm>
            <a:off x="8982746" y="1703761"/>
            <a:ext cx="19540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>
                <a:solidFill>
                  <a:schemeClr val="tx1"/>
                </a:solidFill>
              </a:rPr>
              <a:t>NOTE THAT NUMBERS NOW RANGE FROM 0 TO 1 AFTER NORMALIZATION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58AC3-DAB1-4342-8E4A-1AEA717E820E}"/>
              </a:ext>
            </a:extLst>
          </p:cNvPr>
          <p:cNvSpPr txBox="1"/>
          <p:nvPr/>
        </p:nvSpPr>
        <p:spPr>
          <a:xfrm>
            <a:off x="319656" y="320608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8D7AFC-F753-4941-BA3C-0C59F9DA03CE}"/>
              </a:ext>
            </a:extLst>
          </p:cNvPr>
          <p:cNvSpPr txBox="1"/>
          <p:nvPr/>
        </p:nvSpPr>
        <p:spPr>
          <a:xfrm>
            <a:off x="167235" y="3877842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Maximum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3776B8-3C76-4DB5-B9C8-9FE299DEF54C}"/>
              </a:ext>
            </a:extLst>
          </p:cNvPr>
          <p:cNvSpPr txBox="1"/>
          <p:nvPr/>
        </p:nvSpPr>
        <p:spPr>
          <a:xfrm>
            <a:off x="180187" y="4557441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Minimum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919660-63E5-453F-AD34-9B0ED1EB6AA0}"/>
              </a:ext>
            </a:extLst>
          </p:cNvPr>
          <p:cNvSpPr txBox="1"/>
          <p:nvPr/>
        </p:nvSpPr>
        <p:spPr>
          <a:xfrm>
            <a:off x="146304" y="2275183"/>
            <a:ext cx="1145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Randomly selected Value</a:t>
            </a:r>
          </a:p>
        </p:txBody>
      </p:sp>
    </p:spTree>
    <p:extLst>
      <p:ext uri="{BB962C8B-B14F-4D97-AF65-F5344CB8AC3E}">
        <p14:creationId xmlns:p14="http://schemas.microsoft.com/office/powerpoint/2010/main" val="2427314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554183" y="297659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STANDARDIZATION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72A6EB-4D65-4602-BAE7-E5275770135C}"/>
              </a:ext>
            </a:extLst>
          </p:cNvPr>
          <p:cNvSpPr/>
          <p:nvPr/>
        </p:nvSpPr>
        <p:spPr>
          <a:xfrm>
            <a:off x="554183" y="715839"/>
            <a:ext cx="92102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Standardization is conducted to transform the data to have a mean of zero and standard deviation of 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Standardization is also known as Z-score normalization in whic</a:t>
            </a:r>
            <a:r>
              <a:rPr lang="en-CA" sz="2000" dirty="0">
                <a:latin typeface="Montserrat" charset="0"/>
              </a:rPr>
              <a:t>h properties will have the behaviour of a standard normal distribution</a:t>
            </a: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029056" y="2626006"/>
                <a:ext cx="1981633" cy="1008289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CA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CA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CA" sz="3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num>
                        <m:den>
                          <m:r>
                            <a:rPr lang="en-CA" sz="3200" b="1" i="1">
                              <a:latin typeface="Cambria Math" panose="02040503050406030204" pitchFamily="18" charset="0"/>
                            </a:rPr>
                            <m:t>𝝈</m:t>
                          </m:r>
                        </m:den>
                      </m:f>
                    </m:oMath>
                  </m:oMathPara>
                </a14:m>
                <a:endParaRPr lang="en-CA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056" y="2626006"/>
                <a:ext cx="1981633" cy="10082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5A152EB-4BA7-4B2B-B7FF-E9F4F3833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9" y="3825748"/>
            <a:ext cx="8449366" cy="1157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1DEBE3-4BB6-4E6A-8523-5BC550D22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270" y="908065"/>
            <a:ext cx="4418541" cy="4248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76C9F4-7FB5-4607-9DA5-67F97ED4F7A6}"/>
              </a:ext>
            </a:extLst>
          </p:cNvPr>
          <p:cNvSpPr txBox="1"/>
          <p:nvPr/>
        </p:nvSpPr>
        <p:spPr>
          <a:xfrm>
            <a:off x="211499" y="6269832"/>
            <a:ext cx="724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 Source: https://commons.wikimedia.org/wiki/File:Wechsler.svg</a:t>
            </a:r>
          </a:p>
        </p:txBody>
      </p:sp>
    </p:spTree>
    <p:extLst>
      <p:ext uri="{BB962C8B-B14F-4D97-AF65-F5344CB8AC3E}">
        <p14:creationId xmlns:p14="http://schemas.microsoft.com/office/powerpoint/2010/main" val="2433374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554183" y="297659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STANDARDIZATION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05C63-81CC-4A63-8DC2-4AE493EB0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59" y="1200524"/>
            <a:ext cx="3254608" cy="30035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5E7B1CE-6239-4133-A956-7932F574BD09}"/>
              </a:ext>
            </a:extLst>
          </p:cNvPr>
          <p:cNvSpPr/>
          <p:nvPr/>
        </p:nvSpPr>
        <p:spPr>
          <a:xfrm>
            <a:off x="4151363" y="2289094"/>
            <a:ext cx="1491466" cy="541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72A6EB-4D65-4602-BAE7-E5275770135C}"/>
              </a:ext>
            </a:extLst>
          </p:cNvPr>
          <p:cNvSpPr/>
          <p:nvPr/>
        </p:nvSpPr>
        <p:spPr>
          <a:xfrm>
            <a:off x="493438" y="794360"/>
            <a:ext cx="115633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Standardization transforms data to have a mean of zero and standard deviation of 1.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CC91B05-7FA4-4054-B910-79A8711F9B90}"/>
              </a:ext>
            </a:extLst>
          </p:cNvPr>
          <p:cNvSpPr/>
          <p:nvPr/>
        </p:nvSpPr>
        <p:spPr>
          <a:xfrm>
            <a:off x="4151363" y="5021737"/>
            <a:ext cx="1574756" cy="541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DC860-F075-4652-8CC0-51BBAA30F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125" y="1233976"/>
            <a:ext cx="3505539" cy="30933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7FB854-6CCC-4655-81C6-FCA8680B8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320" y="4333425"/>
            <a:ext cx="3391194" cy="22938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D90B78-AB96-4033-A439-8ABEC1AE1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78" y="4280081"/>
            <a:ext cx="3337849" cy="234716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0730C0C-92A9-48B8-967C-93E7FE50B431}"/>
              </a:ext>
            </a:extLst>
          </p:cNvPr>
          <p:cNvSpPr/>
          <p:nvPr/>
        </p:nvSpPr>
        <p:spPr>
          <a:xfrm>
            <a:off x="5902074" y="4857276"/>
            <a:ext cx="3436440" cy="291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5DA161-4AA6-4C04-8E25-BDFD4B9D827A}"/>
              </a:ext>
            </a:extLst>
          </p:cNvPr>
          <p:cNvSpPr/>
          <p:nvPr/>
        </p:nvSpPr>
        <p:spPr>
          <a:xfrm>
            <a:off x="5910744" y="5128207"/>
            <a:ext cx="3436440" cy="291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7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554183" y="297659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STANDARDIZATION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32552" y="1732429"/>
          <a:ext cx="1949450" cy="35009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4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9982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S&amp;P 500 PRICE</a:t>
                      </a:r>
                    </a:p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(ORIGINAL)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982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2206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982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2319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982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3000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982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1800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154135" y="1678516"/>
          <a:ext cx="1949450" cy="35009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4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99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S&amp;P 500 PRICE (STANDARIZED)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982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-0.583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982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982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3.513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982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-2.67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3349286" y="2956135"/>
            <a:ext cx="2687638" cy="472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9093" y="2611322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CA" dirty="0"/>
              <a:t>STANDARIZATION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61255" y="4154756"/>
            <a:ext cx="41136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sz="2000" b="1" dirty="0"/>
              <a:t>S&amp;P 500 PRICE (Mean) = 2319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sz="2000" b="1" dirty="0"/>
              <a:t>S&amp;P 500 PRICE (Std) = 193.8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CA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18735" y="689854"/>
                <a:ext cx="6946004" cy="1017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CA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CA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CA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num>
                        <m:den>
                          <m:r>
                            <a:rPr lang="en-CA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den>
                      </m:f>
                      <m:r>
                        <a:rPr lang="en-CA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b="1" i="1" smtClean="0">
                              <a:latin typeface="Cambria Math" panose="02040503050406030204" pitchFamily="18" charset="0"/>
                            </a:rPr>
                            <m:t>𝟐𝟐𝟎𝟔</m:t>
                          </m:r>
                          <m:r>
                            <a:rPr lang="en-CA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200" b="1" i="1" smtClean="0">
                              <a:latin typeface="Cambria Math" panose="02040503050406030204" pitchFamily="18" charset="0"/>
                            </a:rPr>
                            <m:t>𝟐𝟑𝟏𝟗</m:t>
                          </m:r>
                        </m:num>
                        <m:den>
                          <m:r>
                            <a:rPr lang="en-CA" sz="3200" b="1" i="1" smtClean="0">
                              <a:latin typeface="Cambria Math" panose="02040503050406030204" pitchFamily="18" charset="0"/>
                            </a:rPr>
                            <m:t>𝟏𝟗𝟑</m:t>
                          </m:r>
                          <m:r>
                            <a:rPr lang="en-CA" sz="32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CA" sz="32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  <m:r>
                        <a:rPr lang="en-CA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CA" sz="3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3200" b="1" i="1" smtClean="0">
                          <a:latin typeface="Cambria Math" panose="02040503050406030204" pitchFamily="18" charset="0"/>
                        </a:rPr>
                        <m:t>𝟓𝟖𝟑</m:t>
                      </m:r>
                    </m:oMath>
                  </m:oMathPara>
                </a14:m>
                <a:endParaRPr lang="en-CA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735" y="689854"/>
                <a:ext cx="6946004" cy="10177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7777637" y="3095110"/>
            <a:ext cx="756678" cy="714375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6" name="Curved Connector 5"/>
          <p:cNvCxnSpPr/>
          <p:nvPr/>
        </p:nvCxnSpPr>
        <p:spPr>
          <a:xfrm flipV="1">
            <a:off x="8534315" y="2628385"/>
            <a:ext cx="900672" cy="800086"/>
          </a:xfrm>
          <a:prstGeom prst="curved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405295" y="1303244"/>
            <a:ext cx="2399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800" b="1" dirty="0">
                <a:solidFill>
                  <a:schemeClr val="tx1"/>
                </a:solidFill>
              </a:rPr>
              <a:t>NOTE THAT AFTER STANDARDIZATION THE AVERAGE IS SET TO ZERO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8C7445-1E09-423D-9B6E-2CE8C08B1D66}"/>
              </a:ext>
            </a:extLst>
          </p:cNvPr>
          <p:cNvSpPr txBox="1"/>
          <p:nvPr/>
        </p:nvSpPr>
        <p:spPr>
          <a:xfrm>
            <a:off x="293180" y="3341263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347EE7-53F4-4EC9-847C-5EBF88EB67D4}"/>
              </a:ext>
            </a:extLst>
          </p:cNvPr>
          <p:cNvSpPr txBox="1"/>
          <p:nvPr/>
        </p:nvSpPr>
        <p:spPr>
          <a:xfrm>
            <a:off x="261036" y="4026467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Maximum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F8E62F-36DD-4380-AC0D-99EF34B30BB5}"/>
              </a:ext>
            </a:extLst>
          </p:cNvPr>
          <p:cNvSpPr txBox="1"/>
          <p:nvPr/>
        </p:nvSpPr>
        <p:spPr>
          <a:xfrm>
            <a:off x="293180" y="4704156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Minimum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A66AE0-4B23-49ED-A06B-2F94CB883611}"/>
              </a:ext>
            </a:extLst>
          </p:cNvPr>
          <p:cNvSpPr txBox="1"/>
          <p:nvPr/>
        </p:nvSpPr>
        <p:spPr>
          <a:xfrm>
            <a:off x="119828" y="2410359"/>
            <a:ext cx="1145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Randomly selected Value</a:t>
            </a:r>
          </a:p>
        </p:txBody>
      </p:sp>
    </p:spTree>
    <p:extLst>
      <p:ext uri="{BB962C8B-B14F-4D97-AF65-F5344CB8AC3E}">
        <p14:creationId xmlns:p14="http://schemas.microsoft.com/office/powerpoint/2010/main" val="742720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CD4F8-22C9-4DC4-B6D8-5D4C90624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320" y="2146315"/>
            <a:ext cx="9906555" cy="1255728"/>
          </a:xfr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i="1" dirty="0">
                <a:latin typeface="Montserrat" charset="0"/>
              </a:rPr>
              <a:t>“A standardized dataset will always have a mean of 0 and standard deviation of 1, but can have any upper and lower values”</a:t>
            </a:r>
          </a:p>
        </p:txBody>
      </p:sp>
      <p:sp>
        <p:nvSpPr>
          <p:cNvPr id="4" name="Прямоугольник 9">
            <a:extLst>
              <a:ext uri="{FF2B5EF4-FFF2-40B4-BE49-F238E27FC236}">
                <a16:creationId xmlns:a16="http://schemas.microsoft.com/office/drawing/2014/main" id="{191656DF-B465-417D-97FE-C3FCA3E009C3}"/>
              </a:ext>
            </a:extLst>
          </p:cNvPr>
          <p:cNvSpPr/>
          <p:nvPr/>
        </p:nvSpPr>
        <p:spPr>
          <a:xfrm>
            <a:off x="554182" y="297659"/>
            <a:ext cx="11497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ALWAYS REMEMBER!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AE209-A4EE-4AC3-97DF-93F6F52B8F3C}"/>
              </a:ext>
            </a:extLst>
          </p:cNvPr>
          <p:cNvSpPr txBox="1"/>
          <p:nvPr/>
        </p:nvSpPr>
        <p:spPr>
          <a:xfrm>
            <a:off x="741631" y="1221987"/>
            <a:ext cx="11310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Montserrat" charset="0"/>
              </a:rPr>
              <a:t>“A normalized dataset will always range from 0 to 1”</a:t>
            </a:r>
          </a:p>
        </p:txBody>
      </p:sp>
    </p:spTree>
    <p:extLst>
      <p:ext uri="{BB962C8B-B14F-4D97-AF65-F5344CB8AC3E}">
        <p14:creationId xmlns:p14="http://schemas.microsoft.com/office/powerpoint/2010/main" val="217036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CD4F8-22C9-4DC4-B6D8-5D4C90624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54" y="1251766"/>
            <a:ext cx="9175265" cy="3524042"/>
          </a:xfrm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charset="0"/>
              </a:rPr>
              <a:t>Scaling (standardization or normalization) is required when we use any machine learning algorithm that require </a:t>
            </a:r>
            <a:r>
              <a:rPr lang="en-US" sz="2000" b="1" dirty="0">
                <a:latin typeface="Montserrat" charset="0"/>
              </a:rPr>
              <a:t>gradient calculation.</a:t>
            </a:r>
          </a:p>
          <a:p>
            <a:r>
              <a:rPr lang="en-US" sz="2000" dirty="0">
                <a:latin typeface="Montserrat" charset="0"/>
              </a:rPr>
              <a:t>Examples of machine learning algorithms that require gradient calculations are: linear/logistic regression and artificial neural networks </a:t>
            </a:r>
          </a:p>
          <a:p>
            <a:r>
              <a:rPr lang="en-US" sz="2000" dirty="0">
                <a:latin typeface="Montserrat" charset="0"/>
              </a:rPr>
              <a:t>Having different scales for each feature will result in a different step size which in turn jeopardizes the process of reaching a minimum point. </a:t>
            </a:r>
          </a:p>
          <a:p>
            <a:r>
              <a:rPr lang="en-US" sz="2000" dirty="0">
                <a:latin typeface="Montserrat" charset="0"/>
              </a:rPr>
              <a:t>Scaling is not required for distance-based and tree-based algorithms such as K-Means Clustering, Support Vector Machines and K Nearest Neighbors, decision trees, random forest, and XG-Boost. </a:t>
            </a:r>
          </a:p>
        </p:txBody>
      </p:sp>
      <p:sp>
        <p:nvSpPr>
          <p:cNvPr id="4" name="Прямоугольник 9">
            <a:extLst>
              <a:ext uri="{FF2B5EF4-FFF2-40B4-BE49-F238E27FC236}">
                <a16:creationId xmlns:a16="http://schemas.microsoft.com/office/drawing/2014/main" id="{191656DF-B465-417D-97FE-C3FCA3E009C3}"/>
              </a:ext>
            </a:extLst>
          </p:cNvPr>
          <p:cNvSpPr/>
          <p:nvPr/>
        </p:nvSpPr>
        <p:spPr>
          <a:xfrm>
            <a:off x="554182" y="297659"/>
            <a:ext cx="114976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WHEN SHOULD I PERFORM STANDARDIZATION VS. NORMALIZATION?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472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CD4F8-22C9-4DC4-B6D8-5D4C90624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55" y="936930"/>
            <a:ext cx="10994690" cy="2267287"/>
          </a:xfrm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charset="0"/>
              </a:rPr>
              <a:t>Generally speaking, there is no right or wrong answer! </a:t>
            </a:r>
          </a:p>
          <a:p>
            <a:r>
              <a:rPr lang="en-US" sz="2000" dirty="0">
                <a:latin typeface="Montserrat" charset="0"/>
              </a:rPr>
              <a:t>In case of neural networks, normalization is preferred since we don’t assume any data distribution. </a:t>
            </a:r>
          </a:p>
          <a:p>
            <a:r>
              <a:rPr lang="en-US" sz="2000" dirty="0">
                <a:latin typeface="Montserrat" charset="0"/>
              </a:rPr>
              <a:t>Standardization is preferred when data follows gaussian distribution</a:t>
            </a:r>
          </a:p>
          <a:p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Standardization is preferred over normalization when there are a lot of outliers. </a:t>
            </a:r>
          </a:p>
          <a:p>
            <a:endParaRPr lang="en-US" sz="2000" dirty="0">
              <a:latin typeface="Montserrat" charset="0"/>
            </a:endParaRPr>
          </a:p>
        </p:txBody>
      </p:sp>
      <p:sp>
        <p:nvSpPr>
          <p:cNvPr id="4" name="Прямоугольник 9">
            <a:extLst>
              <a:ext uri="{FF2B5EF4-FFF2-40B4-BE49-F238E27FC236}">
                <a16:creationId xmlns:a16="http://schemas.microsoft.com/office/drawing/2014/main" id="{191656DF-B465-417D-97FE-C3FCA3E009C3}"/>
              </a:ext>
            </a:extLst>
          </p:cNvPr>
          <p:cNvSpPr/>
          <p:nvPr/>
        </p:nvSpPr>
        <p:spPr>
          <a:xfrm>
            <a:off x="554182" y="297659"/>
            <a:ext cx="11497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STANDARDIZATION Vs. NORMALIZATION?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813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6344460" cy="3167121"/>
            <a:chOff x="544022" y="1501647"/>
            <a:chExt cx="6344460" cy="3167121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634446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DATA WRANGLER DEMO #1: LAUNCHING &amp; UPLOADING DATA TO S3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3949225"/>
              <a:ext cx="475949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4668768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5184825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5181829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5485418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5485418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5485418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59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B5933-DCEE-4687-8588-E05E7F23E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1" y="1794877"/>
            <a:ext cx="10460854" cy="3916356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92D276-B819-4B20-A213-543A08C0C675}"/>
              </a:ext>
            </a:extLst>
          </p:cNvPr>
          <p:cNvSpPr txBox="1"/>
          <p:nvPr/>
        </p:nvSpPr>
        <p:spPr>
          <a:xfrm>
            <a:off x="3456524" y="1147055"/>
            <a:ext cx="5070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900"/>
                </a:solidFill>
              </a:rPr>
              <a:t>GO TO SAGEMAKER HOMEPAGE</a:t>
            </a:r>
          </a:p>
        </p:txBody>
      </p:sp>
    </p:spTree>
    <p:extLst>
      <p:ext uri="{BB962C8B-B14F-4D97-AF65-F5344CB8AC3E}">
        <p14:creationId xmlns:p14="http://schemas.microsoft.com/office/powerpoint/2010/main" val="3580641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1" y="1633727"/>
            <a:ext cx="5448405" cy="1515873"/>
            <a:chOff x="544021" y="1501647"/>
            <a:chExt cx="5448405" cy="1515873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501647"/>
              <a:ext cx="544840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SAGEMAKER DATA WRANGLER 101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3017520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170263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4473852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16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4FA950-315D-4704-8188-59E00A26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03" y="1992004"/>
            <a:ext cx="10903646" cy="3728457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C09135-7089-4C9D-A08F-1C3DC54EBF01}"/>
              </a:ext>
            </a:extLst>
          </p:cNvPr>
          <p:cNvSpPr txBox="1"/>
          <p:nvPr/>
        </p:nvSpPr>
        <p:spPr>
          <a:xfrm>
            <a:off x="3864601" y="1448480"/>
            <a:ext cx="3776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900"/>
                </a:solidFill>
              </a:rPr>
              <a:t>CLICK ON LAUNCH APP</a:t>
            </a:r>
          </a:p>
        </p:txBody>
      </p:sp>
    </p:spTree>
    <p:extLst>
      <p:ext uri="{BB962C8B-B14F-4D97-AF65-F5344CB8AC3E}">
        <p14:creationId xmlns:p14="http://schemas.microsoft.com/office/powerpoint/2010/main" val="897797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2485B-40D9-4F13-8D81-06154E5A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41" y="1789280"/>
            <a:ext cx="10489318" cy="4030705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B3CC1C-4801-491E-8092-8BDE96178148}"/>
              </a:ext>
            </a:extLst>
          </p:cNvPr>
          <p:cNvSpPr txBox="1"/>
          <p:nvPr/>
        </p:nvSpPr>
        <p:spPr>
          <a:xfrm>
            <a:off x="2715202" y="859388"/>
            <a:ext cx="6428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CLICK ON INSTANTLY PREPARE DATA FOR ML WITH DATA WRANGLER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9092F969-E52A-4754-BA6B-55853DA9DD20}"/>
              </a:ext>
            </a:extLst>
          </p:cNvPr>
          <p:cNvCxnSpPr>
            <a:cxnSpLocks/>
          </p:cNvCxnSpPr>
          <p:nvPr/>
        </p:nvCxnSpPr>
        <p:spPr>
          <a:xfrm flipV="1">
            <a:off x="7915567" y="1422564"/>
            <a:ext cx="1228434" cy="1197713"/>
          </a:xfrm>
          <a:prstGeom prst="curvedConnector3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279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4FC059-E2DC-43B6-846F-742B9E91F566}"/>
              </a:ext>
            </a:extLst>
          </p:cNvPr>
          <p:cNvSpPr txBox="1"/>
          <p:nvPr/>
        </p:nvSpPr>
        <p:spPr>
          <a:xfrm>
            <a:off x="510517" y="984399"/>
            <a:ext cx="10485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400">
                <a:solidFill>
                  <a:srgbClr val="FF9900"/>
                </a:solidFill>
              </a:defRPr>
            </a:lvl1pPr>
            <a:lvl2pPr marL="800100" indent="-342900" defTabSz="914400" eaLnBrk="1" latinLnBrk="0" hangingPunct="1"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Montserrat" charset="0"/>
                <a:ea typeface="+mn-ea"/>
                <a:cs typeface="+mn-cs"/>
              </a:defRPr>
            </a:lvl2pPr>
            <a:lvl3pPr marL="9144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LET’S UPLOAD THE DATA TO S3. </a:t>
            </a:r>
          </a:p>
          <a:p>
            <a:r>
              <a:rPr lang="en-US" dirty="0"/>
              <a:t>GO TO S3 AND NAVIGATE TO THE SAGEMAKER STUDIO BUCKET.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A2700-9CB5-409B-B62A-3BF6E5128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99" y="2020686"/>
            <a:ext cx="10052482" cy="3852915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927843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2443138" y="762729"/>
            <a:ext cx="6428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DRAG AND DROP TITANIC.CSV to S3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BBC23-9AA0-4637-88C4-A6FE9AF7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694" y="1285949"/>
            <a:ext cx="5588290" cy="5338600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3987111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2281093" y="1126587"/>
            <a:ext cx="6428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SELECT DATA FROM S3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E007A-F9F1-446F-A80A-8FF29861D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45" y="1831512"/>
            <a:ext cx="10344975" cy="4586392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3539579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2355737" y="796380"/>
            <a:ext cx="6428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CLICK ON S3 AND SELECT THE DATASET YOU RECENTLY UPLOADED TO S3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3F012-A921-4BC9-8EDA-C9FFEB3D3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32" y="1700363"/>
            <a:ext cx="10567682" cy="4569808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1013085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5483916" cy="3170099"/>
            <a:chOff x="544022" y="1501647"/>
            <a:chExt cx="5483916" cy="3170099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5483916" cy="3170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DATA WRANGLER DEMO #2: PERFORM EDA (CHANGE DATA TYPE &amp; SUMMARY)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4668768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5184825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1" y="5181829"/>
            <a:ext cx="2132309" cy="228585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5485418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5485418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600130" y="5517093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2067286" y="682234"/>
            <a:ext cx="7371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YOU SHOULD SEE THE PREVIEW OF THE  DATASET BELOW, CLICK IMPORT!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FBA74-E456-4F53-BF5E-C4CF1959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932" y="1645299"/>
            <a:ext cx="5452135" cy="4939541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77836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2881600" y="865629"/>
            <a:ext cx="6428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YOU SHOULD SEE THE DATA FLOW, CLICK ON THE “+” NEXT TO TRANSFORM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A2C6270-C343-4DB3-A3AE-2E9F887C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07" y="2287791"/>
            <a:ext cx="10606268" cy="3795338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EB6A6FBC-BFBA-4B7F-9D9A-799F3680BB1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48505" y="2159264"/>
            <a:ext cx="2418174" cy="1492898"/>
          </a:xfrm>
          <a:prstGeom prst="curvedConnector3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90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152399" y="803470"/>
            <a:ext cx="105908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YOU CAN EASILY EDIT DATATYPES IN DATA WRANGLER. LET’S CHANGE THE FARE FROM “FLOAT” TO “LONG”. NOTE THAT LONG IS A LARGER DATA TYPE THAN INTEGER. INT IS 32 BITS IN WIDTH WHILE LONG IS 64 BITS. YOU CAN PREVIEW THE CHANGE AND ACCEPT IT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C8B44F7-C435-4AB4-9220-B0C5FF57C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67" y="2533551"/>
            <a:ext cx="10926501" cy="3902640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844971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101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3D10A-9868-4B2B-8D28-07D7E0E9E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085" y="4107538"/>
            <a:ext cx="5539030" cy="2548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51FA3D-3A91-4B41-9027-51C8D254D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085" y="1476061"/>
            <a:ext cx="5539030" cy="25206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389792-FDFC-4B7A-8D1B-52A148755F90}"/>
              </a:ext>
            </a:extLst>
          </p:cNvPr>
          <p:cNvSpPr txBox="1"/>
          <p:nvPr/>
        </p:nvSpPr>
        <p:spPr>
          <a:xfrm>
            <a:off x="152398" y="785507"/>
            <a:ext cx="11684002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 defTabSz="914400" eaLnBrk="1" latinLnBrk="0" hangingPunct="1"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charset="0"/>
                <a:ea typeface="+mn-ea"/>
                <a:cs typeface="+mn-cs"/>
              </a:defRPr>
            </a:lvl1pPr>
            <a:lvl2pPr marL="800100" indent="-342900" defTabSz="914400" eaLnBrk="1" latinLnBrk="0" hangingPunct="1"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Montserrat" charset="0"/>
                <a:ea typeface="+mn-ea"/>
                <a:cs typeface="+mn-cs"/>
              </a:defRPr>
            </a:lvl2pPr>
            <a:lvl3pPr marL="9144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Amazon </a:t>
            </a:r>
            <a:r>
              <a:rPr lang="en-US" dirty="0" err="1"/>
              <a:t>SageMaker</a:t>
            </a:r>
            <a:r>
              <a:rPr lang="en-US" dirty="0"/>
              <a:t> Data Wrangler accelerates the process of data preparation, exploration, cleaning, visualization and feature engineering. It makes creating Extract, Transform and Load (ETL) pipelines much easier.</a:t>
            </a:r>
          </a:p>
        </p:txBody>
      </p:sp>
    </p:spTree>
    <p:extLst>
      <p:ext uri="{BB962C8B-B14F-4D97-AF65-F5344CB8AC3E}">
        <p14:creationId xmlns:p14="http://schemas.microsoft.com/office/powerpoint/2010/main" val="2138490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68143" y="820605"/>
            <a:ext cx="12055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LET’S SEE IF WE HAVE MISSING DATA AND PRINT OUT A STATISCAL SUMMARY SIMILAR TO THE </a:t>
            </a:r>
            <a:r>
              <a:rPr lang="en-US" sz="2400" i="1" dirty="0">
                <a:solidFill>
                  <a:srgbClr val="FF9900"/>
                </a:solidFill>
              </a:rPr>
              <a:t>.describe() </a:t>
            </a:r>
            <a:r>
              <a:rPr lang="en-US" sz="2400" dirty="0">
                <a:solidFill>
                  <a:srgbClr val="FF9900"/>
                </a:solidFill>
              </a:rPr>
              <a:t>method. CLICK ON ANALYSIS&gt;TABLE SUMMARY</a:t>
            </a:r>
          </a:p>
          <a:p>
            <a:pPr algn="ctr"/>
            <a:r>
              <a:rPr lang="en-US" sz="2400" dirty="0">
                <a:solidFill>
                  <a:srgbClr val="FF9900"/>
                </a:solidFill>
              </a:rPr>
              <a:t>NOTE THAT WE HAVE MISSING DATA IN “AGE” AND “CABIN”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5324E-07A5-4E5B-AAD4-5B5732F86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07" y="2045159"/>
            <a:ext cx="8959946" cy="4374302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1762552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1" y="1633727"/>
            <a:ext cx="5987407" cy="3167121"/>
            <a:chOff x="544021" y="1501647"/>
            <a:chExt cx="5987407" cy="3167121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501647"/>
              <a:ext cx="5987407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DATA WRANGLER DEMO #3: PERFORM DATA VISUALIZATION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4668768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5184825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1" y="5181829"/>
            <a:ext cx="2132309" cy="228585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5485418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5485418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600130" y="5517093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4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1634081" y="861687"/>
            <a:ext cx="8854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LET’S PLOT THE HISTOGRAM OF THE AGE COLUMN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36E1D-D3CE-467A-87BD-4C36BA58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81" y="1388659"/>
            <a:ext cx="9471949" cy="4339856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3714467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2538699" y="900592"/>
            <a:ext cx="6428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LET’S PLOT CORRELATIONS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E4B4B-0125-4539-BF99-35EEB8471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1" y="1466469"/>
            <a:ext cx="10370918" cy="4823300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936426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1" y="1633727"/>
            <a:ext cx="5987407" cy="3170099"/>
            <a:chOff x="544021" y="1501647"/>
            <a:chExt cx="5987407" cy="3170099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501647"/>
              <a:ext cx="5987407" cy="3170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DATA WRANGLER DEMO #4: DUPLICATES, BIAS, AND FEATURE IMPORTANCE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4668768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5184825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1" y="5181829"/>
            <a:ext cx="2132309" cy="228585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5485418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5485418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600130" y="5517093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12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838200" y="767665"/>
            <a:ext cx="959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LET’S SEE IF THERE ARE ANY DUPLICATED ROWS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23CC3-53F7-4A9C-9BA4-7084CBCF3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94" y="1290885"/>
            <a:ext cx="11020606" cy="4983028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1223627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1534644" y="796380"/>
            <a:ext cx="9910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LET’S GET A QUICK MODEL AND PLOT FEATURE IMPORTANCE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3FDAA-B212-4182-9A12-61B01F63F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59" y="1353511"/>
            <a:ext cx="11201401" cy="5133731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44875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1207429" y="781037"/>
            <a:ext cx="892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CHECK FOR DATA BIAS – UNBALANCED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CD4289-725D-4BAA-8F74-757B30580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9" y="1304256"/>
            <a:ext cx="10984791" cy="4993087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3750579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1" y="1633727"/>
            <a:ext cx="5987407" cy="3170099"/>
            <a:chOff x="544021" y="1501647"/>
            <a:chExt cx="5987407" cy="3170099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501647"/>
              <a:ext cx="5987407" cy="3170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DATA WRANGLER DEMO #5: TRANSFORMATIONS (IMPUTE, DROP, &amp; ENCODING) 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4668768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5184825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1" y="5181829"/>
            <a:ext cx="2132309" cy="228585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5485418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5485418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600130" y="5517093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32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358987" y="796380"/>
            <a:ext cx="1168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CLICK ON ADD TRANSFORM AND SELECT FROM 300+ TRANSFORMATIONS!!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8FD6E-A20F-4CA6-AB7F-5300E1F89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93" y="1510411"/>
            <a:ext cx="10994813" cy="5003420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3995002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101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204ABE-647A-46AE-ADC7-3E39D26186F0}"/>
              </a:ext>
            </a:extLst>
          </p:cNvPr>
          <p:cNvSpPr txBox="1"/>
          <p:nvPr/>
        </p:nvSpPr>
        <p:spPr>
          <a:xfrm>
            <a:off x="152398" y="889147"/>
            <a:ext cx="10604502" cy="369331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 defTabSz="914400" eaLnBrk="1" latinLnBrk="0" hangingPunct="1"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charset="0"/>
                <a:ea typeface="+mn-ea"/>
                <a:cs typeface="+mn-cs"/>
              </a:defRPr>
            </a:lvl1pPr>
            <a:lvl2pPr marL="800100" indent="-342900" defTabSz="914400" eaLnBrk="1" latinLnBrk="0" hangingPunct="1"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Montserrat" charset="0"/>
                <a:ea typeface="+mn-ea"/>
                <a:cs typeface="+mn-cs"/>
              </a:defRPr>
            </a:lvl2pPr>
            <a:lvl3pPr marL="9144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SageMaker</a:t>
            </a:r>
            <a:r>
              <a:rPr lang="en-US" sz="1800" dirty="0"/>
              <a:t> Data Wrangler is </a:t>
            </a:r>
            <a:r>
              <a:rPr lang="en-US" sz="1800" b="1" dirty="0"/>
              <a:t>cloud based </a:t>
            </a:r>
            <a:r>
              <a:rPr lang="en-US" sz="1800" dirty="0"/>
              <a:t>and </a:t>
            </a:r>
            <a:r>
              <a:rPr lang="en-US" sz="1800" b="1" dirty="0"/>
              <a:t>doesn’t require any code</a:t>
            </a:r>
            <a:r>
              <a:rPr lang="en-US" sz="1800" dirty="0"/>
              <a:t>! </a:t>
            </a:r>
          </a:p>
          <a:p>
            <a:r>
              <a:rPr lang="en-US" sz="1800" dirty="0"/>
              <a:t>Data can be imported into data Wrangler from more than one source such as </a:t>
            </a:r>
            <a:r>
              <a:rPr lang="en-US" sz="1800" b="1" dirty="0"/>
              <a:t>S3</a:t>
            </a:r>
            <a:r>
              <a:rPr lang="en-US" sz="1800" dirty="0"/>
              <a:t>, RedShift and </a:t>
            </a:r>
            <a:r>
              <a:rPr lang="en-US" sz="1800" dirty="0" err="1"/>
              <a:t>SageMaker</a:t>
            </a:r>
            <a:r>
              <a:rPr lang="en-US" sz="1800" dirty="0"/>
              <a:t> Feature Store.</a:t>
            </a:r>
          </a:p>
          <a:p>
            <a:r>
              <a:rPr lang="en-US" sz="1800" dirty="0"/>
              <a:t>Data could be in </a:t>
            </a:r>
            <a:r>
              <a:rPr lang="en-US" sz="1800" b="1" dirty="0"/>
              <a:t>CSV, database tables and Parquet </a:t>
            </a:r>
            <a:r>
              <a:rPr lang="en-US" sz="1800" dirty="0"/>
              <a:t>formats.</a:t>
            </a:r>
          </a:p>
          <a:p>
            <a:r>
              <a:rPr lang="en-US" sz="1800" dirty="0"/>
              <a:t>Data Wrangler includes over </a:t>
            </a:r>
            <a:r>
              <a:rPr lang="en-US" sz="1800" b="1" dirty="0"/>
              <a:t>300 data transformations </a:t>
            </a:r>
            <a:r>
              <a:rPr lang="en-US" sz="1800" dirty="0"/>
              <a:t>such as one hot encoding, normalization, imputation of missing data, ..etc. </a:t>
            </a:r>
          </a:p>
          <a:p>
            <a:r>
              <a:rPr lang="en-US" sz="1800" dirty="0"/>
              <a:t>Several data visualization templates are available to generate </a:t>
            </a:r>
            <a:r>
              <a:rPr lang="en-US" sz="1800" b="1" dirty="0"/>
              <a:t>bar charts, line plots, histograms, scatterplots</a:t>
            </a:r>
            <a:r>
              <a:rPr lang="en-US" sz="1800" dirty="0"/>
              <a:t>…etc.</a:t>
            </a:r>
          </a:p>
          <a:p>
            <a:r>
              <a:rPr lang="en-US" sz="1800" dirty="0"/>
              <a:t>Data Transformation </a:t>
            </a:r>
            <a:r>
              <a:rPr lang="en-US" sz="1800" b="1" dirty="0"/>
              <a:t>workflows can be exported </a:t>
            </a:r>
            <a:r>
              <a:rPr lang="en-US" sz="1800" dirty="0"/>
              <a:t>from data wrangler to a notebook or script so it can be automated with </a:t>
            </a:r>
            <a:r>
              <a:rPr lang="en-US" sz="1800" dirty="0" err="1"/>
              <a:t>SageMaker</a:t>
            </a:r>
            <a:r>
              <a:rPr lang="en-US" sz="1800" dirty="0"/>
              <a:t> Pipelines.</a:t>
            </a:r>
          </a:p>
          <a:p>
            <a:r>
              <a:rPr lang="en-US" sz="1800" dirty="0"/>
              <a:t>Check out success stories from customers: </a:t>
            </a:r>
            <a:r>
              <a:rPr lang="en-US" sz="1800" dirty="0">
                <a:hlinkClick r:id="rId2"/>
              </a:rPr>
              <a:t>https://aws.amazon.com/sagemaker/data-wrangler/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62374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1216820" y="911777"/>
            <a:ext cx="9242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SELECT ONE HOT ENCODING FOR THE SEX COLUMN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078B08-C98D-417C-A58A-A18019CDE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93" y="1488839"/>
            <a:ext cx="11127294" cy="4930622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3873192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2430381" y="906512"/>
            <a:ext cx="6428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LET’S DROP THE CABIN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48030-5638-4ABF-B5A2-076A10E7C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43" y="1471754"/>
            <a:ext cx="11120913" cy="4991047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1615931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2281093" y="796380"/>
            <a:ext cx="6428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FILL OUT MISSING AGE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1AB45-697A-4F4F-B4FB-A04F70942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52" y="1319600"/>
            <a:ext cx="10815325" cy="4941241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608454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1168" y="1016893"/>
            <a:ext cx="5987407" cy="3785652"/>
            <a:chOff x="541168" y="884813"/>
            <a:chExt cx="5987407" cy="3785652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1168" y="884813"/>
              <a:ext cx="5987407" cy="3785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DATA WRANGLER DEMO #6: TRANSFORMATIONS (CUSTOM TRANSFORM &amp; SCALING) 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4668768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5184825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1" y="5181829"/>
            <a:ext cx="2132309" cy="228585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5485418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5485418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600130" y="5517093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89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564679" y="796380"/>
            <a:ext cx="112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INTEGRATE A CUSTOM-BASED info() METHOD INTO THE WORKFLOW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24AEF-E909-4930-922B-4ADA16C9D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79" y="1440758"/>
            <a:ext cx="10930635" cy="4997025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3374274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1991844" y="796380"/>
            <a:ext cx="8491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400">
                <a:solidFill>
                  <a:srgbClr val="FF9900"/>
                </a:solidFill>
              </a:defRPr>
            </a:lvl1pPr>
          </a:lstStyle>
          <a:p>
            <a:r>
              <a:rPr lang="en-US" dirty="0"/>
              <a:t>LET’S CHANGE THE DATATYPE USING CODE!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73DE4-1E5F-46EF-B38A-3BA7761C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67" y="1319600"/>
            <a:ext cx="11235484" cy="4978563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4034258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1035226" y="673108"/>
            <a:ext cx="10318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LET’S DROP THE PASSENGER ID, EMBARKED, TICKET NUMBER, NAME AND THE AGE (NOTE THAT WE HAVE A NEW_AGE  COLUMN AFTER WE FILLED OUT MISSING ROWS!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2F50A-77AE-4363-850A-8D576BDA6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3437"/>
            <a:ext cx="10690716" cy="4773736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801077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630552" y="796380"/>
            <a:ext cx="11135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LET’S PERFORM STANDARD SCALER WHICH WILL TRANSFORM NUMERIC DATA INTO ZERO MEAN. NOTE THAT YOU CAN OVERRIDE THE ORIGINAL COLUMN NAME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1F34E-B442-4448-9B88-E5F023AC4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65" y="1996709"/>
            <a:ext cx="10547521" cy="4679844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484978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1643606" y="766473"/>
            <a:ext cx="8229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LET’S DROP THE AGE, NOTE THAT WE COULD HAVE REMOVED THIS STEP IF WE PUT THE OUTPUT COLUMN NAME SIMILAR TO THE INPUT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7EBB38-4D75-40F4-8818-258851BD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89" y="1966802"/>
            <a:ext cx="10011619" cy="4510730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552679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937549" y="766473"/>
            <a:ext cx="9502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ONE LAST STEP! NOTE THAT SEX_FEMALE AND SEX_MALE ARE NEGATIVELY CORRELATED. DROP ONE OF THEM BEFORE YOU TRAIN YOUR MACHINE LEARNING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7EBB38-4D75-40F4-8818-258851BD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1" y="2059401"/>
            <a:ext cx="9769033" cy="4401433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41727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5642174" cy="1938992"/>
            <a:chOff x="544022" y="1501647"/>
            <a:chExt cx="5642174" cy="1938992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564217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FEATURE ENGINEERING 101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3017520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170263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4473852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20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B1F0F8-E121-4DE3-8B59-AAD1D964F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96" y="1598091"/>
            <a:ext cx="10178005" cy="43703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1BF738-FF35-465B-AC20-7A1CE075C8D4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BA3E6-3D1D-4E6D-9AC2-C24876DFF875}"/>
              </a:ext>
            </a:extLst>
          </p:cNvPr>
          <p:cNvSpPr txBox="1"/>
          <p:nvPr/>
        </p:nvSpPr>
        <p:spPr>
          <a:xfrm>
            <a:off x="1001690" y="892832"/>
            <a:ext cx="9502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RENAME COLUMN</a:t>
            </a:r>
          </a:p>
        </p:txBody>
      </p:sp>
    </p:spTree>
    <p:extLst>
      <p:ext uri="{BB962C8B-B14F-4D97-AF65-F5344CB8AC3E}">
        <p14:creationId xmlns:p14="http://schemas.microsoft.com/office/powerpoint/2010/main" val="34500917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937549" y="1058860"/>
            <a:ext cx="9502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NOW YOU’RE GOOD TO GO!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EFB3E-4C13-4FE0-8C90-5AD6899E0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25" y="1783005"/>
            <a:ext cx="10270603" cy="4615032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9402140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5380917" cy="2710191"/>
            <a:chOff x="544022" y="1501647"/>
            <a:chExt cx="5380917" cy="2710191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5380917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Tx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DATA WRANGLER DEMO #7: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EXPORT WORKFLOW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46784" y="4211838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46784" y="4702452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46784" y="4699456"/>
            <a:ext cx="197368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70584" y="5003045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61434" y="5003045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468072" y="5003045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224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1353413" y="796380"/>
            <a:ext cx="9092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GO THE EXPORT TAB AND CLICK ON THE LAST STEP TO INCLUDE ALL THE STEPS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6EFD7E-65A5-4010-A625-222759CBD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57" y="1720771"/>
            <a:ext cx="11063472" cy="4680029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14373434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937549" y="1058860"/>
            <a:ext cx="9502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EXPLORE THE MANY OPTIONS TO EXPORT THE WORKFOW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F028629-9CD9-4DF1-8607-322F08037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92" y="1808496"/>
            <a:ext cx="10999808" cy="3941896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1390765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1001691" y="804727"/>
            <a:ext cx="9502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SELECT THE S3 OPTION AND RUN THE GENERATED NOTEBOOK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234EC-7FC4-4376-9C19-AFF73BF9D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16" y="1692684"/>
            <a:ext cx="10440365" cy="4635854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11551772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671332" y="778794"/>
            <a:ext cx="9502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RUN THE CELLS. NOTE THAT THE RESULTS ARE ALSO SAVED IN S3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88E15A-B747-4154-90B3-C3528DEFB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59" y="1650778"/>
            <a:ext cx="10107562" cy="4700445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37687867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1134747" y="1707549"/>
            <a:ext cx="9502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GO TO S3 AND DOWNLOAD THE PROCESSED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4A8E6-E076-4A62-BFD7-D5E2FD4E7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2406642"/>
            <a:ext cx="11201401" cy="3160396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559225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4EFE-5E7F-47B3-9AEF-90EAD8E52B01}"/>
              </a:ext>
            </a:extLst>
          </p:cNvPr>
          <p:cNvSpPr txBox="1"/>
          <p:nvPr/>
        </p:nvSpPr>
        <p:spPr>
          <a:xfrm>
            <a:off x="1736813" y="639877"/>
            <a:ext cx="6979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RUN THE CELLS. NOTE THAT THE RESULTS ARE ALSO SAVED IN S3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E8EEB4-E542-473E-9A33-3F7A857FC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332" y="1470874"/>
            <a:ext cx="5179276" cy="5165316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2553671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70584" y="1173819"/>
            <a:ext cx="5935155" cy="3170099"/>
            <a:chOff x="570584" y="1041739"/>
            <a:chExt cx="5935155" cy="3170099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70584" y="1041739"/>
              <a:ext cx="5935155" cy="3170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Tx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DATA WRANGLER DEMO #8: SHUTDOWN RESOURCES </a:t>
              </a: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[IMPORTANT]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46784" y="4211838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46784" y="4702452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46784" y="4699456"/>
            <a:ext cx="197368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70584" y="5003045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61434" y="5003045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468072" y="5003045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38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51546" y="251817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WHAT IS FEATURE ENGINEERING?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810282-3F1E-4636-8ED3-A359BCCB2E81}"/>
              </a:ext>
            </a:extLst>
          </p:cNvPr>
          <p:cNvSpPr/>
          <p:nvPr/>
        </p:nvSpPr>
        <p:spPr>
          <a:xfrm>
            <a:off x="632059" y="673776"/>
            <a:ext cx="106766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Machine Learning algorithms require training data to train.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Feature engineering is a critical task that is performed by data scientists prior to training AI/ML models to ensure solid trained model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Feature engineering is an art of introducing new features that weren’t existing before.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Data scientists spend 80% of their time performing feature engineering.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The remaining 20% is the easy part which includes training the model and performing hyperparameters optimization.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As a data scientist, you may need to:</a:t>
            </a:r>
          </a:p>
        </p:txBody>
      </p:sp>
      <p:pic>
        <p:nvPicPr>
          <p:cNvPr id="1027" name="Picture 3" descr="Network, Data, Memory, Data Collection, Control">
            <a:extLst>
              <a:ext uri="{FF2B5EF4-FFF2-40B4-BE49-F238E27FC236}">
                <a16:creationId xmlns:a16="http://schemas.microsoft.com/office/drawing/2014/main" id="{F775385F-6B3A-454D-A33D-A8F075933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946" y="3788230"/>
            <a:ext cx="3988222" cy="265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A253AE-DCB5-4887-B9E1-E55CB37ED288}"/>
              </a:ext>
            </a:extLst>
          </p:cNvPr>
          <p:cNvSpPr/>
          <p:nvPr/>
        </p:nvSpPr>
        <p:spPr>
          <a:xfrm>
            <a:off x="2143100" y="6447045"/>
            <a:ext cx="71276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Photo Credit: https://pixabay.com/illustrations/network-data-memory-data-collection-4478146/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E1422-88ED-4019-9A83-A6ACB0E16F8F}"/>
              </a:ext>
            </a:extLst>
          </p:cNvPr>
          <p:cNvSpPr txBox="1"/>
          <p:nvPr/>
        </p:nvSpPr>
        <p:spPr>
          <a:xfrm>
            <a:off x="1212167" y="2864900"/>
            <a:ext cx="116282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4" indent="-342900">
              <a:buFont typeface="+mj-lt"/>
              <a:buAutoNum type="arabicPeriod"/>
            </a:pPr>
            <a:r>
              <a:rPr lang="en-CA" sz="18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Highlight important information in the data </a:t>
            </a:r>
          </a:p>
          <a:p>
            <a:pPr marL="342900" lvl="4" indent="-342900">
              <a:buFont typeface="+mj-lt"/>
              <a:buAutoNum type="arabicPeriod"/>
            </a:pPr>
            <a:r>
              <a:rPr lang="en-CA" sz="18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Remove/isolate unnecessary information (</a:t>
            </a:r>
            <a:r>
              <a:rPr lang="en-CA" sz="1800" kern="1200" dirty="0" err="1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e.x</a:t>
            </a:r>
            <a:r>
              <a:rPr lang="en-CA" sz="18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.: outliers). </a:t>
            </a:r>
          </a:p>
          <a:p>
            <a:pPr marL="342900" lvl="4" indent="-342900">
              <a:buFont typeface="+mj-lt"/>
              <a:buAutoNum type="arabicPeriod"/>
            </a:pPr>
            <a:r>
              <a:rPr lang="en-CA" sz="18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Add your own expertise and domain knowledge to the alter the data. </a:t>
            </a:r>
          </a:p>
        </p:txBody>
      </p:sp>
    </p:spTree>
    <p:extLst>
      <p:ext uri="{BB962C8B-B14F-4D97-AF65-F5344CB8AC3E}">
        <p14:creationId xmlns:p14="http://schemas.microsoft.com/office/powerpoint/2010/main" val="2490146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A915FD-4C5D-446D-9266-4E547FF6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787" y="1664926"/>
            <a:ext cx="2272036" cy="48598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616E4F-E585-4928-B2DD-D65BA856E1CE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 </a:t>
            </a: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[IMPORTANT]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872E33-396C-4466-B2AB-E75B7FBCC3A5}"/>
              </a:ext>
            </a:extLst>
          </p:cNvPr>
          <p:cNvSpPr txBox="1"/>
          <p:nvPr/>
        </p:nvSpPr>
        <p:spPr>
          <a:xfrm>
            <a:off x="1141591" y="815155"/>
            <a:ext cx="10038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CLICK ON POWER BUTTON TO SHUTDOWN ALL INSTANCES. THIS IS CRITICAL TO AVOID INCURRING ANY ADDITIONAL CHARGES. </a:t>
            </a:r>
          </a:p>
        </p:txBody>
      </p:sp>
    </p:spTree>
    <p:extLst>
      <p:ext uri="{BB962C8B-B14F-4D97-AF65-F5344CB8AC3E}">
        <p14:creationId xmlns:p14="http://schemas.microsoft.com/office/powerpoint/2010/main" val="21467602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5380917" cy="2710191"/>
            <a:chOff x="544022" y="1501647"/>
            <a:chExt cx="5380917" cy="2710191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5380917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Tx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FINAL END-OF-DAY CAPSTONE PROJECT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46784" y="4211838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46784" y="4702452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46784" y="4699456"/>
            <a:ext cx="197368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70584" y="5003045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61434" y="5003045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468072" y="5003045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96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9E3600-62B4-4F70-BBB5-EA3A67336A22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FINAL PROJECT 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08116-D0A9-4D1C-9B26-DFF06C25848F}"/>
              </a:ext>
            </a:extLst>
          </p:cNvPr>
          <p:cNvSpPr txBox="1"/>
          <p:nvPr/>
        </p:nvSpPr>
        <p:spPr>
          <a:xfrm>
            <a:off x="267419" y="882669"/>
            <a:ext cx="10322056" cy="4524315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US" dirty="0"/>
              <a:t>Using the “cardo.csv” dataset, use AWS data wrangler to perform the following tasks:</a:t>
            </a:r>
          </a:p>
          <a:p>
            <a:r>
              <a:rPr lang="en-US" dirty="0"/>
              <a:t>1. Upload the data to S3</a:t>
            </a:r>
          </a:p>
          <a:p>
            <a:r>
              <a:rPr lang="en-US" dirty="0"/>
              <a:t>2. Plot the histogram for the height column</a:t>
            </a:r>
          </a:p>
          <a:p>
            <a:r>
              <a:rPr lang="en-US" dirty="0"/>
              <a:t>3. Plot the scatterplot between the height and weight</a:t>
            </a:r>
          </a:p>
          <a:p>
            <a:r>
              <a:rPr lang="en-US" dirty="0"/>
              <a:t>4. Plot the correlation matrix between features</a:t>
            </a:r>
          </a:p>
          <a:p>
            <a:r>
              <a:rPr lang="en-US" dirty="0"/>
              <a:t>5. Drop the ID column</a:t>
            </a:r>
          </a:p>
          <a:p>
            <a:r>
              <a:rPr lang="en-US" dirty="0"/>
              <a:t>6. Create a custom formula to convert age column from days to years. Round the age to the nearest integer</a:t>
            </a:r>
          </a:p>
          <a:p>
            <a:r>
              <a:rPr lang="en-US" dirty="0"/>
              <a:t>7. Plot the histogram for the newly created age column </a:t>
            </a:r>
          </a:p>
          <a:p>
            <a:r>
              <a:rPr lang="en-US" dirty="0"/>
              <a:t>8. Generate a summary table and list the average age value</a:t>
            </a:r>
          </a:p>
          <a:p>
            <a:r>
              <a:rPr lang="en-US" dirty="0"/>
              <a:t>9. Sort the </a:t>
            </a:r>
            <a:r>
              <a:rPr lang="en-US" dirty="0" err="1"/>
              <a:t>dataframe</a:t>
            </a:r>
            <a:r>
              <a:rPr lang="en-US" dirty="0"/>
              <a:t> according the age column in an ascending order </a:t>
            </a:r>
          </a:p>
          <a:p>
            <a:r>
              <a:rPr lang="en-US" dirty="0"/>
              <a:t>10. Generate a bias report for the cholesterol column </a:t>
            </a:r>
          </a:p>
          <a:p>
            <a:r>
              <a:rPr lang="en-US" dirty="0"/>
              <a:t>11. Scale the weight, height, </a:t>
            </a:r>
            <a:r>
              <a:rPr lang="en-US" dirty="0" err="1"/>
              <a:t>ap_lo</a:t>
            </a:r>
            <a:r>
              <a:rPr lang="en-US" dirty="0"/>
              <a:t> and </a:t>
            </a:r>
            <a:r>
              <a:rPr lang="en-US" dirty="0" err="1"/>
              <a:t>ap_hi</a:t>
            </a:r>
            <a:r>
              <a:rPr lang="en-US" dirty="0"/>
              <a:t> using min max scaler</a:t>
            </a:r>
          </a:p>
          <a:p>
            <a:r>
              <a:rPr lang="en-US" dirty="0"/>
              <a:t>12. Export the workflow </a:t>
            </a:r>
          </a:p>
          <a:p>
            <a:r>
              <a:rPr lang="en-US" dirty="0"/>
              <a:t>13. Execute the code and explore the generated csv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456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36F08B-35AF-4805-B255-C5E4687B67B3}"/>
              </a:ext>
            </a:extLst>
          </p:cNvPr>
          <p:cNvSpPr/>
          <p:nvPr/>
        </p:nvSpPr>
        <p:spPr>
          <a:xfrm>
            <a:off x="355107" y="1296140"/>
            <a:ext cx="10946167" cy="292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D6C86-9F54-485F-A61E-E3518A1655A5}"/>
              </a:ext>
            </a:extLst>
          </p:cNvPr>
          <p:cNvSpPr/>
          <p:nvPr/>
        </p:nvSpPr>
        <p:spPr>
          <a:xfrm>
            <a:off x="585926" y="1535837"/>
            <a:ext cx="10946167" cy="2130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BFA9E2-59AB-4762-9D2B-4E20CCD15619}"/>
              </a:ext>
            </a:extLst>
          </p:cNvPr>
          <p:cNvSpPr/>
          <p:nvPr/>
        </p:nvSpPr>
        <p:spPr>
          <a:xfrm>
            <a:off x="176334" y="760862"/>
            <a:ext cx="11070455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charset="0"/>
              </a:rPr>
              <a:t>Aim of the problem is to detect the presence or absence of cardiovascular disease in person based on the given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charset="0"/>
              </a:rPr>
              <a:t>Features available are: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Age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Height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Weight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Gender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2000" dirty="0">
                <a:latin typeface="Montserrat" charset="0"/>
              </a:rPr>
              <a:t>Smoking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2000" dirty="0">
                <a:latin typeface="Montserrat" charset="0"/>
              </a:rPr>
              <a:t>Alcohol intake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CA" sz="2000" dirty="0">
                <a:latin typeface="Montserrat" charset="0"/>
              </a:rPr>
              <a:t>Physical activity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Systolic blood pressure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Diastolic blood pressure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Cholesterol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charset="0"/>
              </a:rPr>
              <a:t>Glucose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Montserrat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CA" sz="2000" dirty="0">
              <a:latin typeface="Montserrat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latin typeface="Montserra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92BDB9-5B72-4AE6-B5AB-E44B226E7A16}"/>
              </a:ext>
            </a:extLst>
          </p:cNvPr>
          <p:cNvSpPr/>
          <p:nvPr/>
        </p:nvSpPr>
        <p:spPr>
          <a:xfrm>
            <a:off x="176333" y="237642"/>
            <a:ext cx="104692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FINAL PROJECT OVERVIEW: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6A765-0E83-414E-8D2E-DBB9D4935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604" y="1948414"/>
            <a:ext cx="6726126" cy="378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918C15-4D01-4136-B9AA-70DD61C2BAF7}"/>
              </a:ext>
            </a:extLst>
          </p:cNvPr>
          <p:cNvSpPr/>
          <p:nvPr/>
        </p:nvSpPr>
        <p:spPr>
          <a:xfrm>
            <a:off x="686170" y="6051283"/>
            <a:ext cx="120773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charset="0"/>
              </a:rPr>
              <a:t>Data Source: </a:t>
            </a:r>
            <a:r>
              <a:rPr lang="en-US" sz="1600" dirty="0">
                <a:latin typeface="Montserrat" charset="0"/>
              </a:rPr>
              <a:t>https://www.kaggle.com/sulianova/cardiovascular-disease-dataset</a:t>
            </a:r>
            <a:endParaRPr lang="en-CA" sz="1600" dirty="0">
              <a:latin typeface="Montserra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latin typeface="Montserrat" charset="0"/>
              </a:rPr>
              <a:t>Image Source: </a:t>
            </a:r>
            <a:r>
              <a:rPr lang="fr-FR" sz="1600" dirty="0">
                <a:latin typeface="Montserrat" charset="0"/>
              </a:rPr>
              <a:t>https://commons.wikimedia.org/wiki/File:Human_Heart_and_Circulatory_System.png</a:t>
            </a:r>
          </a:p>
        </p:txBody>
      </p:sp>
    </p:spTree>
    <p:extLst>
      <p:ext uri="{BB962C8B-B14F-4D97-AF65-F5344CB8AC3E}">
        <p14:creationId xmlns:p14="http://schemas.microsoft.com/office/powerpoint/2010/main" val="40416125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1633727"/>
            <a:ext cx="5380917" cy="2710191"/>
            <a:chOff x="544022" y="1501647"/>
            <a:chExt cx="5380917" cy="2710191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538091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Tx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PROJECT SOLUTION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46784" y="4211838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46784" y="4702452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46784" y="4699456"/>
            <a:ext cx="197368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70584" y="5003045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61434" y="5003045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468072" y="5003045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6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B3D0C3-9EA0-43BC-BCC9-CE3CF1079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70" y="1195181"/>
            <a:ext cx="8585247" cy="50075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9E3600-62B4-4F70-BBB5-EA3A67336A22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97371-24EF-4AF5-86CC-152914C12573}"/>
              </a:ext>
            </a:extLst>
          </p:cNvPr>
          <p:cNvSpPr txBox="1"/>
          <p:nvPr/>
        </p:nvSpPr>
        <p:spPr>
          <a:xfrm>
            <a:off x="1970078" y="671961"/>
            <a:ext cx="6979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UPLOAD THE DATA TO S3</a:t>
            </a:r>
          </a:p>
        </p:txBody>
      </p:sp>
    </p:spTree>
    <p:extLst>
      <p:ext uri="{BB962C8B-B14F-4D97-AF65-F5344CB8AC3E}">
        <p14:creationId xmlns:p14="http://schemas.microsoft.com/office/powerpoint/2010/main" val="1417590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11DD2D9-BD09-482A-B8E8-0BEDA5141CA6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60706-7F34-44C4-9B8F-B9E7DF7996D7}"/>
              </a:ext>
            </a:extLst>
          </p:cNvPr>
          <p:cNvSpPr txBox="1"/>
          <p:nvPr/>
        </p:nvSpPr>
        <p:spPr>
          <a:xfrm>
            <a:off x="2263332" y="948400"/>
            <a:ext cx="6979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UPLOAD THE DATA TO S3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EE35A9-DF32-4AF7-91EB-3AA7C2D7D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98" y="1562086"/>
            <a:ext cx="10814401" cy="48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03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9E3600-62B4-4F70-BBB5-EA3A67336A22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97371-24EF-4AF5-86CC-152914C12573}"/>
              </a:ext>
            </a:extLst>
          </p:cNvPr>
          <p:cNvSpPr txBox="1"/>
          <p:nvPr/>
        </p:nvSpPr>
        <p:spPr>
          <a:xfrm>
            <a:off x="2263332" y="943652"/>
            <a:ext cx="6979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PLOT THE HEIGHT HISTOGRAM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9A2EA-D030-4579-ADE1-1B0BC3E05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26" y="1552590"/>
            <a:ext cx="9859347" cy="453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595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9E3600-62B4-4F70-BBB5-EA3A67336A22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97371-24EF-4AF5-86CC-152914C12573}"/>
              </a:ext>
            </a:extLst>
          </p:cNvPr>
          <p:cNvSpPr txBox="1"/>
          <p:nvPr/>
        </p:nvSpPr>
        <p:spPr>
          <a:xfrm>
            <a:off x="1582975" y="813309"/>
            <a:ext cx="834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PLOT SCATTERPLOT BETWEEN HEIGHT AND WEIGHT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02AA6-5220-4BEF-88FA-A32DE7DD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84" y="1375587"/>
            <a:ext cx="10764416" cy="44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690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9E3600-62B4-4F70-BBB5-EA3A67336A22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97371-24EF-4AF5-86CC-152914C12573}"/>
              </a:ext>
            </a:extLst>
          </p:cNvPr>
          <p:cNvSpPr txBox="1"/>
          <p:nvPr/>
        </p:nvSpPr>
        <p:spPr>
          <a:xfrm>
            <a:off x="1736813" y="639877"/>
            <a:ext cx="6979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PLOT CORRELATION BETWEEN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F9FB0E-D27A-4D02-8A67-B73D20504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1204447"/>
            <a:ext cx="11201402" cy="501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8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516082" y="145259"/>
            <a:ext cx="10885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FEATURE ENGINEERING: PROPER QUESTIONS TO ASK?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DC5A63-6AEB-458F-B6E5-5F0BA3A326F4}"/>
              </a:ext>
            </a:extLst>
          </p:cNvPr>
          <p:cNvSpPr/>
          <p:nvPr/>
        </p:nvSpPr>
        <p:spPr>
          <a:xfrm>
            <a:off x="516082" y="668479"/>
            <a:ext cx="115599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As a data scientist, you need to answer the following questions: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22CC0D-6DDA-4A89-83F0-961E9A34D53E}"/>
              </a:ext>
            </a:extLst>
          </p:cNvPr>
          <p:cNvSpPr txBox="1"/>
          <p:nvPr/>
        </p:nvSpPr>
        <p:spPr>
          <a:xfrm>
            <a:off x="516082" y="3414356"/>
            <a:ext cx="9059718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charset="0"/>
                <a:ea typeface="+mn-ea"/>
                <a:cs typeface="+mn-cs"/>
              </a:defRPr>
            </a:lvl1pPr>
            <a:lvl2pPr>
              <a:defRPr sz="1800" kern="1200">
                <a:solidFill>
                  <a:schemeClr val="tx1"/>
                </a:solidFill>
                <a:latin typeface="Montserrat" charset="0"/>
                <a:ea typeface="+mn-ea"/>
                <a:cs typeface="+mn-cs"/>
              </a:defRPr>
            </a:lvl2pPr>
          </a:lstStyle>
          <a:p>
            <a:endParaRPr lang="en-CA" dirty="0"/>
          </a:p>
          <a:p>
            <a:r>
              <a:rPr lang="en-CA" dirty="0"/>
              <a:t>It is important to choose features that are most relevant to the problem. </a:t>
            </a:r>
          </a:p>
          <a:p>
            <a:r>
              <a:rPr lang="en-CA" dirty="0"/>
              <a:t>Adding new features that are unnecessary will increase the computational requirements needed to train the model (curse of dimensionality).</a:t>
            </a:r>
          </a:p>
          <a:p>
            <a:r>
              <a:rPr lang="en-CA" dirty="0"/>
              <a:t>There are many techniques that could be used to reduce the number of features (compress/encode the data) such as Principal Component Analysis (PCA) – will be covered later.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EABA5-FF0E-4361-9007-766024808155}"/>
              </a:ext>
            </a:extLst>
          </p:cNvPr>
          <p:cNvSpPr txBox="1"/>
          <p:nvPr/>
        </p:nvSpPr>
        <p:spPr>
          <a:xfrm>
            <a:off x="1691738" y="1410475"/>
            <a:ext cx="93142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CA" sz="2000" b="1" i="1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Which features should I select?</a:t>
            </a:r>
          </a:p>
          <a:p>
            <a:pPr lvl="1"/>
            <a:r>
              <a:rPr lang="en-CA" sz="2000" b="1" i="1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Can I add my domain knowledge to use less features?</a:t>
            </a:r>
          </a:p>
          <a:p>
            <a:pPr lvl="1"/>
            <a:r>
              <a:rPr lang="en-CA" sz="2000" b="1" i="1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Can I come up with new features from the data I have at hand?</a:t>
            </a:r>
          </a:p>
          <a:p>
            <a:pPr lvl="1"/>
            <a:r>
              <a:rPr lang="en-CA" sz="2000" b="1" i="1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What should I put in the missing data locations? </a:t>
            </a:r>
          </a:p>
          <a:p>
            <a:pPr lvl="1"/>
            <a:r>
              <a:rPr lang="en-CA" sz="2000" b="1" i="1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What are the capabilities of the ML model I have?</a:t>
            </a:r>
          </a:p>
        </p:txBody>
      </p:sp>
    </p:spTree>
    <p:extLst>
      <p:ext uri="{BB962C8B-B14F-4D97-AF65-F5344CB8AC3E}">
        <p14:creationId xmlns:p14="http://schemas.microsoft.com/office/powerpoint/2010/main" val="20201444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9E3600-62B4-4F70-BBB5-EA3A67336A22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97371-24EF-4AF5-86CC-152914C12573}"/>
              </a:ext>
            </a:extLst>
          </p:cNvPr>
          <p:cNvSpPr txBox="1"/>
          <p:nvPr/>
        </p:nvSpPr>
        <p:spPr>
          <a:xfrm>
            <a:off x="1736813" y="639877"/>
            <a:ext cx="6979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DROP THE ID COLUMN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7EBE3-0DAD-45A2-A00D-9602FB14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18" y="1303606"/>
            <a:ext cx="11290910" cy="491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095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9E3600-62B4-4F70-BBB5-EA3A67336A22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97371-24EF-4AF5-86CC-152914C12573}"/>
              </a:ext>
            </a:extLst>
          </p:cNvPr>
          <p:cNvSpPr txBox="1"/>
          <p:nvPr/>
        </p:nvSpPr>
        <p:spPr>
          <a:xfrm>
            <a:off x="1331371" y="780649"/>
            <a:ext cx="8658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CREATE A CUSTOM FORMULA TO CONVERT DAYS TO YEARS. ROUND THE VALUE TO THE NEAREST INTEGER.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BBEDCB-30A2-4E46-A26A-9D9221AF9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03" y="1840206"/>
            <a:ext cx="10621992" cy="46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649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9E3600-62B4-4F70-BBB5-EA3A67336A22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97371-24EF-4AF5-86CC-152914C12573}"/>
              </a:ext>
            </a:extLst>
          </p:cNvPr>
          <p:cNvSpPr txBox="1"/>
          <p:nvPr/>
        </p:nvSpPr>
        <p:spPr>
          <a:xfrm>
            <a:off x="1736813" y="639877"/>
            <a:ext cx="796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PLOT THE HISTOGRAM FOR THE AGE COLUMN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98425-17E7-4424-A771-0451663D9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41" y="1252999"/>
            <a:ext cx="10932543" cy="49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352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A56391-EA39-46CD-A69B-C367E2D54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75" y="1199253"/>
            <a:ext cx="11424249" cy="49657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7E44DA-3F21-465C-9035-B78038C742EC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FEC06-7A2D-4BAE-9EAE-72667F697020}"/>
              </a:ext>
            </a:extLst>
          </p:cNvPr>
          <p:cNvSpPr txBox="1"/>
          <p:nvPr/>
        </p:nvSpPr>
        <p:spPr>
          <a:xfrm>
            <a:off x="1072578" y="748906"/>
            <a:ext cx="9616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GENERATE A SUMMARY TABLE. </a:t>
            </a:r>
          </a:p>
        </p:txBody>
      </p:sp>
    </p:spTree>
    <p:extLst>
      <p:ext uri="{BB962C8B-B14F-4D97-AF65-F5344CB8AC3E}">
        <p14:creationId xmlns:p14="http://schemas.microsoft.com/office/powerpoint/2010/main" val="2712380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9E3600-62B4-4F70-BBB5-EA3A67336A22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97371-24EF-4AF5-86CC-152914C12573}"/>
              </a:ext>
            </a:extLst>
          </p:cNvPr>
          <p:cNvSpPr txBox="1"/>
          <p:nvPr/>
        </p:nvSpPr>
        <p:spPr>
          <a:xfrm>
            <a:off x="838200" y="789276"/>
            <a:ext cx="10547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SORT DATAFRAME IN AN ASCENDING ORDER USING AGE COLUMN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9D754-9D13-41C5-9946-B11B0292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62" y="1384610"/>
            <a:ext cx="11056278" cy="505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391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9E3600-62B4-4F70-BBB5-EA3A67336A22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97371-24EF-4AF5-86CC-152914C12573}"/>
              </a:ext>
            </a:extLst>
          </p:cNvPr>
          <p:cNvSpPr txBox="1"/>
          <p:nvPr/>
        </p:nvSpPr>
        <p:spPr>
          <a:xfrm>
            <a:off x="1072578" y="748906"/>
            <a:ext cx="9616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GENERATE A BIAS REPORT USING CHOLESTROL COLUMN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D3D46-1FD9-46DB-A725-543A5F7BC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72" y="1272126"/>
            <a:ext cx="11317856" cy="513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805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0B907-FD7C-4D82-BB2B-535023DE5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4" y="1374548"/>
            <a:ext cx="11605404" cy="48727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51939C-73CA-48BB-B2A2-F13E30FE6050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8A7CA8-B93F-4785-9FF6-B03FDFB31A6B}"/>
              </a:ext>
            </a:extLst>
          </p:cNvPr>
          <p:cNvSpPr txBox="1"/>
          <p:nvPr/>
        </p:nvSpPr>
        <p:spPr>
          <a:xfrm>
            <a:off x="1072578" y="748906"/>
            <a:ext cx="9616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SCALE AGE, HEIGHT, WEIGHT, AP_HI AND AP_LO</a:t>
            </a:r>
          </a:p>
        </p:txBody>
      </p:sp>
    </p:spTree>
    <p:extLst>
      <p:ext uri="{BB962C8B-B14F-4D97-AF65-F5344CB8AC3E}">
        <p14:creationId xmlns:p14="http://schemas.microsoft.com/office/powerpoint/2010/main" val="22904475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3F287C-7DD4-4C0F-8A3A-6C9F8D147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6" y="1393559"/>
            <a:ext cx="10742762" cy="470569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3E0FA3-FD07-449C-AFAE-97E0C1AF4363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D3A9B-BE74-4ADF-8677-1F9848F50486}"/>
              </a:ext>
            </a:extLst>
          </p:cNvPr>
          <p:cNvSpPr txBox="1"/>
          <p:nvPr/>
        </p:nvSpPr>
        <p:spPr>
          <a:xfrm>
            <a:off x="1072578" y="748906"/>
            <a:ext cx="9616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EXPORT TO S3</a:t>
            </a:r>
          </a:p>
        </p:txBody>
      </p:sp>
    </p:spTree>
    <p:extLst>
      <p:ext uri="{BB962C8B-B14F-4D97-AF65-F5344CB8AC3E}">
        <p14:creationId xmlns:p14="http://schemas.microsoft.com/office/powerpoint/2010/main" val="27359473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165FA3-DB16-4FF2-8296-DF6875ED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41" y="2012837"/>
            <a:ext cx="10844842" cy="429906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6B7DB24-A6D9-4E05-939D-64381CB5C05B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3FC8E-D24D-4453-A73B-7216BC339E7A}"/>
              </a:ext>
            </a:extLst>
          </p:cNvPr>
          <p:cNvSpPr txBox="1"/>
          <p:nvPr/>
        </p:nvSpPr>
        <p:spPr>
          <a:xfrm>
            <a:off x="1072578" y="748906"/>
            <a:ext cx="9616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NAVIGATE TO THE PATH SHOWN BELOW AND DOWNLOAD THE FILE</a:t>
            </a:r>
          </a:p>
        </p:txBody>
      </p:sp>
    </p:spTree>
    <p:extLst>
      <p:ext uri="{BB962C8B-B14F-4D97-AF65-F5344CB8AC3E}">
        <p14:creationId xmlns:p14="http://schemas.microsoft.com/office/powerpoint/2010/main" val="9573250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A915FD-4C5D-446D-9266-4E547FF6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787" y="1664926"/>
            <a:ext cx="2272036" cy="48598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616E4F-E585-4928-B2DD-D65BA856E1CE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DATA WRANGLER DEMO </a:t>
            </a: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[IMPORTANT]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872E33-396C-4466-B2AB-E75B7FBCC3A5}"/>
              </a:ext>
            </a:extLst>
          </p:cNvPr>
          <p:cNvSpPr txBox="1"/>
          <p:nvPr/>
        </p:nvSpPr>
        <p:spPr>
          <a:xfrm>
            <a:off x="1141591" y="815155"/>
            <a:ext cx="10038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00"/>
                </a:solidFill>
              </a:rPr>
              <a:t>CLICK ON POWER BUTTON TO SHUTDOWN ALL INSTANCES. THIS IS CRITICAL TO AVOID INCURRING ANY ADDITIONAL CHARGES. </a:t>
            </a:r>
          </a:p>
        </p:txBody>
      </p:sp>
    </p:spTree>
    <p:extLst>
      <p:ext uri="{BB962C8B-B14F-4D97-AF65-F5344CB8AC3E}">
        <p14:creationId xmlns:p14="http://schemas.microsoft.com/office/powerpoint/2010/main" val="246052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516083" y="145259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FEATURE ENGINEERING: QUIZ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DC5A63-6AEB-458F-B6E5-5F0BA3A326F4}"/>
              </a:ext>
            </a:extLst>
          </p:cNvPr>
          <p:cNvSpPr/>
          <p:nvPr/>
        </p:nvSpPr>
        <p:spPr>
          <a:xfrm>
            <a:off x="516085" y="611329"/>
            <a:ext cx="115599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Let’s take a look at this data and see what’s wrong with it!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307477"/>
              </p:ext>
            </p:extLst>
          </p:nvPr>
        </p:nvGraphicFramePr>
        <p:xfrm>
          <a:off x="516087" y="1484868"/>
          <a:ext cx="9583356" cy="388826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95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5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5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58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1447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CUSTOMER</a:t>
                      </a:r>
                      <a:r>
                        <a:rPr lang="en-CA" sz="2000" b="1" baseline="0" dirty="0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CUSTOMER</a:t>
                      </a:r>
                      <a:r>
                        <a:rPr lang="en-CA" sz="2000" b="1" baseline="0" dirty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CLICK</a:t>
                      </a:r>
                      <a:r>
                        <a:rPr lang="en-CA" sz="2000" b="1" baseline="0" dirty="0">
                          <a:solidFill>
                            <a:schemeClr val="tx1"/>
                          </a:solidFill>
                        </a:rPr>
                        <a:t> ON AD?</a:t>
                      </a:r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13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Georgina 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USA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Yes</a:t>
                      </a:r>
                      <a:endParaRPr lang="en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13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Canada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  <a:endParaRPr lang="en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13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Sarah 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France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13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Bird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  <a:endParaRPr lang="en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13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Max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Netherlands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13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6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Sarah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France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</a:t>
                      </a:r>
                      <a:endParaRPr lang="en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063430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3666</TotalTime>
  <Words>2558</Words>
  <Application>Microsoft Office PowerPoint</Application>
  <PresentationFormat>Widescreen</PresentationFormat>
  <Paragraphs>438</Paragraphs>
  <Slides>89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98" baseType="lpstr">
      <vt:lpstr>Montserrat SemiBold</vt:lpstr>
      <vt:lpstr>Calibri</vt:lpstr>
      <vt:lpstr>Cambria Math</vt:lpstr>
      <vt:lpstr>Arial</vt:lpstr>
      <vt:lpstr>Calibri Light</vt:lpstr>
      <vt:lpstr>Montserrat</vt:lpstr>
      <vt:lpstr>Courier New</vt:lpstr>
      <vt:lpstr>1_Тема Office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Dr.Ryan</dc:creator>
  <cp:lastModifiedBy>ryanahmedaly@outlook.com</cp:lastModifiedBy>
  <cp:revision>440</cp:revision>
  <dcterms:modified xsi:type="dcterms:W3CDTF">2022-04-25T04:58:26Z</dcterms:modified>
</cp:coreProperties>
</file>